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3.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57"/>
  </p:notesMasterIdLst>
  <p:handoutMasterIdLst>
    <p:handoutMasterId r:id="rId58"/>
  </p:handoutMasterIdLst>
  <p:sldIdLst>
    <p:sldId id="336" r:id="rId2"/>
    <p:sldId id="387" r:id="rId3"/>
    <p:sldId id="486" r:id="rId4"/>
    <p:sldId id="487" r:id="rId5"/>
    <p:sldId id="405" r:id="rId6"/>
    <p:sldId id="385" r:id="rId7"/>
    <p:sldId id="428" r:id="rId8"/>
    <p:sldId id="423" r:id="rId9"/>
    <p:sldId id="373" r:id="rId10"/>
    <p:sldId id="435" r:id="rId11"/>
    <p:sldId id="436" r:id="rId12"/>
    <p:sldId id="461" r:id="rId13"/>
    <p:sldId id="437" r:id="rId14"/>
    <p:sldId id="440" r:id="rId15"/>
    <p:sldId id="438" r:id="rId16"/>
    <p:sldId id="439" r:id="rId17"/>
    <p:sldId id="363" r:id="rId18"/>
    <p:sldId id="386" r:id="rId19"/>
    <p:sldId id="431" r:id="rId20"/>
    <p:sldId id="365" r:id="rId21"/>
    <p:sldId id="463" r:id="rId22"/>
    <p:sldId id="366" r:id="rId23"/>
    <p:sldId id="367" r:id="rId24"/>
    <p:sldId id="368" r:id="rId25"/>
    <p:sldId id="433" r:id="rId26"/>
    <p:sldId id="434" r:id="rId27"/>
    <p:sldId id="410" r:id="rId28"/>
    <p:sldId id="483" r:id="rId29"/>
    <p:sldId id="443" r:id="rId30"/>
    <p:sldId id="456" r:id="rId31"/>
    <p:sldId id="481" r:id="rId32"/>
    <p:sldId id="482" r:id="rId33"/>
    <p:sldId id="444" r:id="rId34"/>
    <p:sldId id="457" r:id="rId35"/>
    <p:sldId id="475" r:id="rId36"/>
    <p:sldId id="474" r:id="rId37"/>
    <p:sldId id="473" r:id="rId38"/>
    <p:sldId id="477" r:id="rId39"/>
    <p:sldId id="458" r:id="rId40"/>
    <p:sldId id="460" r:id="rId41"/>
    <p:sldId id="479" r:id="rId42"/>
    <p:sldId id="419" r:id="rId43"/>
    <p:sldId id="449" r:id="rId44"/>
    <p:sldId id="450" r:id="rId45"/>
    <p:sldId id="468" r:id="rId46"/>
    <p:sldId id="464" r:id="rId47"/>
    <p:sldId id="420" r:id="rId48"/>
    <p:sldId id="452" r:id="rId49"/>
    <p:sldId id="453" r:id="rId50"/>
    <p:sldId id="454" r:id="rId51"/>
    <p:sldId id="451" r:id="rId52"/>
    <p:sldId id="415" r:id="rId53"/>
    <p:sldId id="480" r:id="rId54"/>
    <p:sldId id="469" r:id="rId55"/>
    <p:sldId id="47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har, Dagan" initials="ED" lastIdx="20" clrIdx="0">
    <p:extLst>
      <p:ext uri="{19B8F6BF-5375-455C-9EA6-DF929625EA0E}">
        <p15:presenceInfo xmlns:p15="http://schemas.microsoft.com/office/powerpoint/2012/main" userId="S-1-5-21-2052111302-1275210071-1644491937-715482" providerId="AD"/>
      </p:ext>
    </p:extLst>
  </p:cmAuthor>
  <p:cmAuthor id="2" name="Bryan Mackenzie" initials="BM" lastIdx="9" clrIdx="1">
    <p:extLst>
      <p:ext uri="{19B8F6BF-5375-455C-9EA6-DF929625EA0E}">
        <p15:presenceInfo xmlns:p15="http://schemas.microsoft.com/office/powerpoint/2012/main" userId="db25790c222d64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FF"/>
    <a:srgbClr val="57AB57"/>
    <a:srgbClr val="87B9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35" autoAdjust="0"/>
    <p:restoredTop sz="63040" autoAdjust="0"/>
  </p:normalViewPr>
  <p:slideViewPr>
    <p:cSldViewPr snapToGrid="0">
      <p:cViewPr varScale="1">
        <p:scale>
          <a:sx n="64" d="100"/>
          <a:sy n="64" d="100"/>
        </p:scale>
        <p:origin x="1637" y="62"/>
      </p:cViewPr>
      <p:guideLst>
        <p:guide orient="horz" pos="2160"/>
        <p:guide pos="3840"/>
      </p:guideLst>
    </p:cSldViewPr>
  </p:slideViewPr>
  <p:notesTextViewPr>
    <p:cViewPr>
      <p:scale>
        <a:sx n="1" d="1"/>
        <a:sy n="1" d="1"/>
      </p:scale>
      <p:origin x="0" y="0"/>
    </p:cViewPr>
  </p:notesTextViewPr>
  <p:sorterViewPr>
    <p:cViewPr>
      <p:scale>
        <a:sx n="100" d="100"/>
        <a:sy n="100" d="100"/>
      </p:scale>
      <p:origin x="0" y="-13997"/>
    </p:cViewPr>
  </p:sorterViewPr>
  <p:notesViewPr>
    <p:cSldViewPr snapToGrid="0">
      <p:cViewPr varScale="1">
        <p:scale>
          <a:sx n="95" d="100"/>
          <a:sy n="95" d="100"/>
        </p:scale>
        <p:origin x="3658" y="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2-09T22:57:56.451" idx="3">
    <p:pos x="10" y="10"/>
    <p:text>what do you mean session is managed internally?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2-09T23:01:11.369" idx="4">
    <p:pos x="10" y="10"/>
    <p:text>i would add the configuration steps here too</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2-09T23:33:10.998" idx="18">
    <p:pos x="10" y="10"/>
    <p:text>due to a known issue, the influence of different smoothing values varies a lot in different smoother options.
users are encouraged to experience different algos and values before deciding
we have improved this in R2 and created a new simpler smoother</p:text>
    <p:extLst>
      <p:ext uri="{C676402C-5697-4E1C-873F-D02D1690AC5C}">
        <p15:threadingInfo xmlns:p15="http://schemas.microsoft.com/office/powerpoint/2012/main" timeZoneBias="-120"/>
      </p:ext>
    </p:extLst>
  </p:cm>
  <p:cm authorId="2" dt="2015-02-23T12:01:27.143" idx="4">
    <p:pos x="10" y="146"/>
    <p:text>Added a note on the importance of adjusting and parameters and playing with the smoothers to find what smoother and configuration fits best and</p:text>
    <p:extLst>
      <p:ext uri="{C676402C-5697-4E1C-873F-D02D1690AC5C}">
        <p15:threadingInfo xmlns:p15="http://schemas.microsoft.com/office/powerpoint/2012/main" timeZoneBias="480">
          <p15:parentCm authorId="1" idx="18"/>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2FF4F-8C25-4D53-BABA-B0FE74E5FAAB}" type="datetimeFigureOut">
              <a:rPr lang="en-US" smtClean="0"/>
              <a:t>4/8/2015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D88430-BCD6-41FF-9DB4-F505BF7F4B81}" type="slidenum">
              <a:rPr lang="en-US" smtClean="0"/>
              <a:t>‹#›</a:t>
            </a:fld>
            <a:endParaRPr lang="en-US"/>
          </a:p>
        </p:txBody>
      </p:sp>
    </p:spTree>
    <p:extLst>
      <p:ext uri="{BB962C8B-B14F-4D97-AF65-F5344CB8AC3E}">
        <p14:creationId xmlns:p14="http://schemas.microsoft.com/office/powerpoint/2010/main" val="333121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2CBFC-3EF3-422F-BB0C-34CAD46332F5}" type="datetimeFigureOut">
              <a:rPr lang="en-US" smtClean="0"/>
              <a:t>4/8/2015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83808-F3D1-4C73-A7D3-B85FCBFF6C71}" type="slidenum">
              <a:rPr lang="en-US" smtClean="0"/>
              <a:t>‹#›</a:t>
            </a:fld>
            <a:endParaRPr lang="en-US"/>
          </a:p>
        </p:txBody>
      </p:sp>
    </p:spTree>
    <p:extLst>
      <p:ext uri="{BB962C8B-B14F-4D97-AF65-F5344CB8AC3E}">
        <p14:creationId xmlns:p14="http://schemas.microsoft.com/office/powerpoint/2010/main" val="273102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file:///C:\Program%20Files%20(x86)\Intel\RSSDK\doc\HTML\extremitytype_pxchanddata.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file:///C:\Program%20Files%20(x86)\Intel\RSSDK\doc\HTML\fingerdata_pxchanddata.html" TargetMode="External"/><Relationship Id="rId5" Type="http://schemas.openxmlformats.org/officeDocument/2006/relationships/hyperlink" Target="file:///C:\Program%20Files%20(x86)\Intel\RSSDK\doc\HTML\jointdata_pxchanddata.html" TargetMode="External"/><Relationship Id="rId4" Type="http://schemas.openxmlformats.org/officeDocument/2006/relationships/hyperlink" Target="file:///C:\Program%20Files%20(x86)\Intel\RSSDK\doc\HTML\extremitydata_pxchanddata.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a:t>
            </a:fld>
            <a:endParaRPr lang="en-US"/>
          </a:p>
        </p:txBody>
      </p:sp>
    </p:spTree>
    <p:extLst>
      <p:ext uri="{BB962C8B-B14F-4D97-AF65-F5344CB8AC3E}">
        <p14:creationId xmlns:p14="http://schemas.microsoft.com/office/powerpoint/2010/main" val="102271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access order important?</a:t>
            </a:r>
            <a:r>
              <a:rPr lang="en-US" baseline="0" dirty="0" smtClean="0"/>
              <a:t> Well the </a:t>
            </a:r>
            <a:r>
              <a:rPr lang="en-US" dirty="0" smtClean="0"/>
              <a:t>Hand ID is consistent, s</a:t>
            </a:r>
            <a:r>
              <a:rPr lang="en-US" baseline="0" dirty="0" smtClean="0"/>
              <a:t>o we can expect to see and IDs as 1, 2, 3, etc. Which will never change, however, the hand it refers to might. A</a:t>
            </a:r>
            <a:r>
              <a:rPr lang="en-US" dirty="0" smtClean="0"/>
              <a:t> hand will keep its ID</a:t>
            </a:r>
            <a:r>
              <a:rPr lang="en-US" baseline="0" dirty="0" smtClean="0"/>
              <a:t> until </a:t>
            </a:r>
            <a:r>
              <a:rPr lang="en-US" dirty="0" smtClean="0"/>
              <a:t>it hand is lost</a:t>
            </a:r>
            <a:r>
              <a:rPr lang="en-US" baseline="0" dirty="0" smtClean="0"/>
              <a:t> or </a:t>
            </a:r>
            <a:r>
              <a:rPr lang="en-US" dirty="0" smtClean="0"/>
              <a:t>no longer</a:t>
            </a:r>
            <a:r>
              <a:rPr lang="en-US" baseline="0" dirty="0" smtClean="0"/>
              <a:t> detected</a:t>
            </a:r>
            <a:r>
              <a:rPr lang="en-US" dirty="0" smtClean="0"/>
              <a:t>, the next hand detected will then get </a:t>
            </a:r>
            <a:r>
              <a:rPr lang="en-US" b="1" dirty="0" smtClean="0"/>
              <a:t>that </a:t>
            </a:r>
            <a:r>
              <a:rPr lang="en-US" dirty="0" smtClean="0"/>
              <a:t>ID. So keep a reference to the hand and specify </a:t>
            </a:r>
            <a:r>
              <a:rPr lang="en-US" smtClean="0"/>
              <a:t>an access </a:t>
            </a:r>
            <a:r>
              <a:rPr lang="en-US" dirty="0" smtClean="0"/>
              <a:t>order to</a:t>
            </a:r>
            <a:r>
              <a:rPr lang="en-US" baseline="0" dirty="0" smtClean="0"/>
              <a:t> understand what hand it is, such as with has Order_Left_Right, we know that the first hand detected is the left most hand and so on. </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11</a:t>
            </a:fld>
            <a:endParaRPr lang="en-US"/>
          </a:p>
        </p:txBody>
      </p:sp>
    </p:spTree>
    <p:extLst>
      <p:ext uri="{BB962C8B-B14F-4D97-AF65-F5344CB8AC3E}">
        <p14:creationId xmlns:p14="http://schemas.microsoft.com/office/powerpoint/2010/main" val="420882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a:t>
            </a:r>
            <a:r>
              <a:rPr lang="en-US" b="1" baseline="0" dirty="0" smtClean="0"/>
              <a:t> general configuration flow is as follows:</a:t>
            </a:r>
            <a:endParaRPr lang="en-US" b="1" dirty="0" smtClean="0"/>
          </a:p>
          <a:p>
            <a:pPr marL="800100" lvl="1" indent="-342900">
              <a:buFont typeface="+mj-lt"/>
              <a:buAutoNum type="arabicPeriod"/>
            </a:pPr>
            <a:r>
              <a:rPr lang="en-US" dirty="0" smtClean="0"/>
              <a:t>Create and instance of the configuration interface</a:t>
            </a:r>
          </a:p>
          <a:p>
            <a:pPr marL="800100" lvl="1" indent="-342900">
              <a:buFont typeface="+mj-lt"/>
              <a:buAutoNum type="arabicPeriod"/>
            </a:pPr>
            <a:r>
              <a:rPr lang="en-US" dirty="0" smtClean="0"/>
              <a:t>Modify configuration settings</a:t>
            </a:r>
            <a:endParaRPr lang="en-US" sz="1400" dirty="0" smtClean="0"/>
          </a:p>
          <a:p>
            <a:pPr marL="800100" lvl="1" indent="-342900">
              <a:buFont typeface="+mj-lt"/>
              <a:buAutoNum type="arabicPeriod"/>
            </a:pPr>
            <a:r>
              <a:rPr lang="en-US" dirty="0" smtClean="0"/>
              <a:t>Apply your changes</a:t>
            </a:r>
          </a:p>
          <a:p>
            <a:pPr marL="800100" lvl="1" indent="-342900">
              <a:buFont typeface="+mj-lt"/>
              <a:buAutoNum type="arabicPeriod"/>
            </a:pPr>
            <a:r>
              <a:rPr lang="en-US" dirty="0" smtClean="0"/>
              <a:t>Dispose of the instance</a:t>
            </a:r>
          </a:p>
          <a:p>
            <a:pPr rtl="0" eaLnBrk="1" fontAlgn="t" latinLnBrk="0" hangingPunct="1"/>
            <a:endParaRPr lang="en-US" sz="1200" b="1"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ApplyChanges </a:t>
            </a:r>
            <a:r>
              <a:rPr lang="en-US" sz="1200" b="0" i="0" u="none" strike="noStrike" kern="1200" dirty="0" smtClean="0">
                <a:solidFill>
                  <a:schemeClr val="tx1"/>
                </a:solidFill>
                <a:effectLst/>
                <a:latin typeface="+mn-lt"/>
                <a:ea typeface="+mn-ea"/>
                <a:cs typeface="+mn-cs"/>
              </a:rPr>
              <a:t>Applies changed configuration settings</a:t>
            </a:r>
          </a:p>
          <a:p>
            <a:pPr rtl="0" eaLnBrk="1" fontAlgn="t" latinLnBrk="0" hangingPunct="1"/>
            <a:r>
              <a:rPr lang="en-US" sz="1200" b="1" i="0" u="none" strike="noStrike" kern="1200" dirty="0" smtClean="0">
                <a:solidFill>
                  <a:schemeClr val="tx1"/>
                </a:solidFill>
                <a:effectLst/>
                <a:latin typeface="+mn-lt"/>
                <a:ea typeface="+mn-ea"/>
                <a:cs typeface="+mn-cs"/>
              </a:rPr>
              <a:t>Update </a:t>
            </a:r>
            <a:r>
              <a:rPr lang="en-US" sz="1200" b="0" i="0" u="none" strike="noStrike" kern="1200" dirty="0" smtClean="0">
                <a:solidFill>
                  <a:schemeClr val="tx1"/>
                </a:solidFill>
                <a:effectLst/>
                <a:latin typeface="+mn-lt"/>
                <a:ea typeface="+mn-ea"/>
                <a:cs typeface="+mn-cs"/>
              </a:rPr>
              <a:t>Queries for the current active configuration, potential used if one is switching between configuration. </a:t>
            </a:r>
          </a:p>
          <a:p>
            <a:pPr rtl="0" eaLnBrk="1" fontAlgn="t" latinLnBrk="0" hangingPunct="1"/>
            <a:r>
              <a:rPr lang="en-US" sz="1200" b="1" i="0" u="none" strike="noStrike" kern="1200" dirty="0" smtClean="0">
                <a:solidFill>
                  <a:schemeClr val="tx1"/>
                </a:solidFill>
                <a:effectLst/>
                <a:latin typeface="+mn-lt"/>
                <a:ea typeface="+mn-ea"/>
                <a:cs typeface="+mn-cs"/>
              </a:rPr>
              <a:t>Dispose </a:t>
            </a:r>
            <a:r>
              <a:rPr lang="en-US" sz="1200" b="0" i="0" u="none" strike="noStrike" kern="1200" dirty="0" smtClean="0">
                <a:solidFill>
                  <a:schemeClr val="tx1"/>
                </a:solidFill>
                <a:effectLst/>
                <a:latin typeface="+mn-lt"/>
                <a:ea typeface="+mn-ea"/>
                <a:cs typeface="+mn-cs"/>
              </a:rPr>
              <a:t>Disposes of the configuration instance. Alternative to disposing of the configuration is can be kept and used to reconfigure the hand for different</a:t>
            </a:r>
            <a:r>
              <a:rPr lang="en-US" sz="1200" b="0" i="0" u="none" strike="noStrike" kern="1200" baseline="0" dirty="0" smtClean="0">
                <a:solidFill>
                  <a:schemeClr val="tx1"/>
                </a:solidFill>
                <a:effectLst/>
                <a:latin typeface="+mn-lt"/>
                <a:ea typeface="+mn-ea"/>
                <a:cs typeface="+mn-cs"/>
              </a:rPr>
              <a:t> modes. Perhaps such as menu and the game interaction, or alternative game levels which require slight configuration modifications.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RestoreDefaults </a:t>
            </a:r>
            <a:r>
              <a:rPr lang="en-US" sz="1200" b="0" i="0" u="none" strike="noStrike" kern="1200" dirty="0" smtClean="0">
                <a:solidFill>
                  <a:schemeClr val="tx1"/>
                </a:solidFill>
                <a:effectLst/>
                <a:latin typeface="+mn-lt"/>
                <a:ea typeface="+mn-ea"/>
                <a:cs typeface="+mn-cs"/>
              </a:rPr>
              <a:t>Restores the active configuration to default values</a:t>
            </a:r>
          </a:p>
          <a:p>
            <a:pPr rtl="0" eaLnBrk="1" fontAlgn="t" latinLnBrk="0" hangingPunct="1"/>
            <a:r>
              <a:rPr lang="en-US" sz="1200" b="1" i="0" u="none" strike="noStrike" kern="1200" dirty="0" smtClean="0">
                <a:solidFill>
                  <a:schemeClr val="tx1"/>
                </a:solidFill>
                <a:effectLst/>
                <a:latin typeface="+mn-lt"/>
                <a:ea typeface="+mn-ea"/>
                <a:cs typeface="+mn-cs"/>
              </a:rPr>
              <a:t>ResetTracking </a:t>
            </a:r>
            <a:r>
              <a:rPr lang="en-US" sz="1200" b="0" i="0" u="none" strike="noStrike" kern="1200" dirty="0" smtClean="0">
                <a:solidFill>
                  <a:schemeClr val="tx1"/>
                </a:solidFill>
                <a:effectLst/>
                <a:latin typeface="+mn-lt"/>
                <a:ea typeface="+mn-ea"/>
                <a:cs typeface="+mn-cs"/>
              </a:rPr>
              <a:t>Resets the hand tracking context</a:t>
            </a:r>
          </a:p>
          <a:p>
            <a:endParaRPr lang="en-US" sz="1200" dirty="0" smtClean="0"/>
          </a:p>
          <a:p>
            <a:r>
              <a:rPr lang="en-US" sz="1200" dirty="0" smtClean="0">
                <a:solidFill>
                  <a:prstClr val="black"/>
                </a:solidFill>
                <a:latin typeface="Consolas"/>
              </a:rPr>
              <a:t>/* Configure a hand - Enable Gestures and Alerts */</a:t>
            </a:r>
          </a:p>
          <a:p>
            <a:r>
              <a:rPr lang="en-US" sz="1200" dirty="0" smtClean="0">
                <a:solidFill>
                  <a:srgbClr val="00B050"/>
                </a:solidFill>
                <a:latin typeface="Consolas" panose="020B0609020204030204" pitchFamily="49" charset="0"/>
                <a:cs typeface="Consolas" panose="020B0609020204030204" pitchFamily="49" charset="0"/>
              </a:rPr>
              <a:t>// Create an instance of PXCMHandConfiguration, used to configure hand tracking</a:t>
            </a:r>
            <a:endParaRPr lang="en-US" sz="1200" dirty="0" smtClean="0">
              <a:solidFill>
                <a:prstClr val="black"/>
              </a:solidFill>
              <a:latin typeface="Consolas"/>
            </a:endParaRPr>
          </a:p>
          <a:p>
            <a:r>
              <a:rPr lang="en-US" sz="1200" dirty="0" smtClean="0">
                <a:solidFill>
                  <a:srgbClr val="00B050"/>
                </a:solidFill>
                <a:latin typeface="Consolas"/>
              </a:rPr>
              <a:t>// Enable Gesture event notification</a:t>
            </a:r>
            <a:endParaRPr lang="en-US" sz="1200" dirty="0" smtClean="0">
              <a:solidFill>
                <a:prstClr val="black"/>
              </a:solidFill>
              <a:latin typeface="Consolas"/>
            </a:endParaRPr>
          </a:p>
          <a:p>
            <a:r>
              <a:rPr lang="en-US" sz="1200" dirty="0" smtClean="0">
                <a:solidFill>
                  <a:srgbClr val="00B050"/>
                </a:solidFill>
                <a:latin typeface="Consolas" panose="020B0609020204030204" pitchFamily="49" charset="0"/>
                <a:cs typeface="Consolas" panose="020B0609020204030204" pitchFamily="49" charset="0"/>
              </a:rPr>
              <a:t>// Enable hand lost alert, either hand left the field of view or is occluded.</a:t>
            </a:r>
          </a:p>
          <a:p>
            <a:r>
              <a:rPr lang="en-US" sz="1200" dirty="0" smtClean="0">
                <a:solidFill>
                  <a:srgbClr val="00B050"/>
                </a:solidFill>
                <a:latin typeface="Consolas" panose="020B0609020204030204" pitchFamily="49" charset="0"/>
                <a:cs typeface="Consolas" panose="020B0609020204030204" pitchFamily="49" charset="0"/>
              </a:rPr>
              <a:t>// Apply the configuration</a:t>
            </a:r>
            <a:endParaRPr lang="en-US" sz="1200" dirty="0" smtClean="0">
              <a:solidFill>
                <a:prstClr val="black"/>
              </a:solidFill>
              <a:latin typeface="Consolas"/>
            </a:endParaRPr>
          </a:p>
          <a:p>
            <a:r>
              <a:rPr lang="en-US" sz="1200" dirty="0" smtClean="0">
                <a:solidFill>
                  <a:srgbClr val="00B050"/>
                </a:solidFill>
                <a:latin typeface="Consolas" panose="020B0609020204030204" pitchFamily="49" charset="0"/>
                <a:cs typeface="Consolas" panose="020B0609020204030204" pitchFamily="49" charset="0"/>
              </a:rPr>
              <a:t>// Dispose the instance  </a:t>
            </a:r>
            <a:endParaRPr lang="en-US" sz="1200" dirty="0" smtClean="0">
              <a:solidFill>
                <a:prstClr val="black"/>
              </a:solidFill>
              <a:latin typeface="Consolas"/>
            </a:endParaRPr>
          </a:p>
          <a:p>
            <a:endParaRPr lang="en-US" sz="1200" dirty="0"/>
          </a:p>
        </p:txBody>
      </p:sp>
      <p:sp>
        <p:nvSpPr>
          <p:cNvPr id="4" name="Slide Number Placeholder 3"/>
          <p:cNvSpPr>
            <a:spLocks noGrp="1"/>
          </p:cNvSpPr>
          <p:nvPr>
            <p:ph type="sldNum" sz="quarter" idx="10"/>
          </p:nvPr>
        </p:nvSpPr>
        <p:spPr/>
        <p:txBody>
          <a:bodyPr/>
          <a:lstStyle/>
          <a:p>
            <a:fld id="{15574581-6476-4228-B5BE-2BC5B2A25AF6}" type="slidenum">
              <a:rPr lang="he-IL" smtClean="0"/>
              <a:t>13</a:t>
            </a:fld>
            <a:endParaRPr lang="he-IL"/>
          </a:p>
        </p:txBody>
      </p:sp>
    </p:spTree>
    <p:extLst>
      <p:ext uri="{BB962C8B-B14F-4D97-AF65-F5344CB8AC3E}">
        <p14:creationId xmlns:p14="http://schemas.microsoft.com/office/powerpoint/2010/main" val="105226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smtClean="0">
                <a:solidFill>
                  <a:schemeClr val="tx1"/>
                </a:solidFill>
                <a:effectLst/>
                <a:latin typeface="+mn-lt"/>
                <a:ea typeface="+mn-ea"/>
                <a:cs typeface="+mn-cs"/>
              </a:rPr>
              <a:t>Here we take a look at configuration properties to customize</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alerts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Enabled / Disable</a:t>
            </a:r>
            <a:r>
              <a:rPr lang="en-US" sz="1200" b="0" i="0" u="none" strike="noStrike" kern="1200" baseline="0" dirty="0" smtClean="0">
                <a:solidFill>
                  <a:schemeClr val="tx1"/>
                </a:solidFill>
                <a:effectLst/>
                <a:latin typeface="+mn-lt"/>
                <a:ea typeface="+mn-ea"/>
                <a:cs typeface="+mn-cs"/>
              </a:rPr>
              <a:t> specific alert notification</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Enabled / Disable</a:t>
            </a:r>
            <a:r>
              <a:rPr lang="en-US" sz="1200" b="0" i="0" u="none" strike="noStrike" kern="1200" baseline="0" dirty="0" smtClean="0">
                <a:solidFill>
                  <a:schemeClr val="tx1"/>
                </a:solidFill>
                <a:effectLst/>
                <a:latin typeface="+mn-lt"/>
                <a:ea typeface="+mn-ea"/>
                <a:cs typeface="+mn-cs"/>
              </a:rPr>
              <a:t> all alert notifications</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Register an event handler object for </a:t>
            </a:r>
            <a:r>
              <a:rPr lang="en-US" sz="1200" b="0" i="0" u="none" strike="noStrike" kern="1200" baseline="0" dirty="0" smtClean="0">
                <a:solidFill>
                  <a:schemeClr val="tx1"/>
                </a:solidFill>
                <a:effectLst/>
                <a:latin typeface="+mn-lt"/>
                <a:ea typeface="+mn-ea"/>
                <a:cs typeface="+mn-cs"/>
              </a:rPr>
              <a:t>all alerts</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tracking bounds frustum</a:t>
            </a:r>
          </a:p>
          <a:p>
            <a:endParaRPr lang="en-US" baseline="0" dirty="0" smtClean="0"/>
          </a:p>
          <a:p>
            <a:r>
              <a:rPr lang="en-US" b="1" dirty="0" smtClean="0">
                <a:solidFill>
                  <a:schemeClr val="tx1"/>
                </a:solidFill>
              </a:rPr>
              <a:t>Alert Types:</a:t>
            </a:r>
          </a:p>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smtClean="0">
                <a:solidFill>
                  <a:schemeClr val="tx1"/>
                </a:solidFill>
              </a:rPr>
              <a:t>HandCalibrated: </a:t>
            </a:r>
            <a:r>
              <a:rPr lang="en-US" dirty="0" smtClean="0">
                <a:solidFill>
                  <a:schemeClr val="tx1"/>
                </a:solidFill>
              </a:rPr>
              <a:t>If there is a valid calibration on the hand. </a:t>
            </a:r>
            <a:r>
              <a:rPr lang="en-US" dirty="0" smtClean="0"/>
              <a:t>Use</a:t>
            </a:r>
            <a:r>
              <a:rPr lang="en-US" baseline="0" dirty="0" smtClean="0"/>
              <a:t> of the alert notification is to determine if there is a calibrated hand</a:t>
            </a:r>
            <a:endParaRPr lang="en-US" dirty="0" smtClean="0">
              <a:solidFill>
                <a:schemeClr val="tx1"/>
              </a:solidFill>
            </a:endParaRPr>
          </a:p>
          <a:p>
            <a:pPr marL="285750" indent="-285750">
              <a:buFont typeface="Courier New" panose="02070309020205020404" pitchFamily="49" charset="0"/>
              <a:buChar char="o"/>
            </a:pPr>
            <a:r>
              <a:rPr lang="en-US" b="1" dirty="0" smtClean="0">
                <a:solidFill>
                  <a:schemeClr val="tx1"/>
                </a:solidFill>
              </a:rPr>
              <a:t>HandDetected: </a:t>
            </a:r>
            <a:r>
              <a:rPr lang="en-US" dirty="0" smtClean="0">
                <a:solidFill>
                  <a:schemeClr val="tx1"/>
                </a:solidFill>
              </a:rPr>
              <a:t>If there is a hand detected in the frustum</a:t>
            </a:r>
          </a:p>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smtClean="0">
                <a:solidFill>
                  <a:schemeClr val="tx1"/>
                </a:solidFill>
              </a:rPr>
              <a:t>HandTracked: </a:t>
            </a:r>
            <a:r>
              <a:rPr lang="en-US" dirty="0" smtClean="0">
                <a:solidFill>
                  <a:schemeClr val="tx1"/>
                </a:solidFill>
              </a:rPr>
              <a:t>If there is full skeletal data available for the detected hand. </a:t>
            </a:r>
            <a:r>
              <a:rPr lang="en-US" baseline="0" dirty="0" smtClean="0"/>
              <a:t>If the users hand is almost outside of the camera view frustum and whether the tracked hand has valid skeletal data. </a:t>
            </a:r>
            <a:endParaRPr lang="en-US" dirty="0" smtClean="0">
              <a:solidFill>
                <a:schemeClr val="tx1"/>
              </a:solidFill>
            </a:endParaRPr>
          </a:p>
          <a:p>
            <a:pPr marL="285750" indent="-285750">
              <a:buFont typeface="Courier New" panose="02070309020205020404" pitchFamily="49" charset="0"/>
              <a:buChar char="o"/>
            </a:pPr>
            <a:r>
              <a:rPr lang="en-US" b="1" dirty="0" smtClean="0">
                <a:solidFill>
                  <a:schemeClr val="tx1"/>
                </a:solidFill>
              </a:rPr>
              <a:t>HandOutof xxxxBorder: </a:t>
            </a:r>
            <a:r>
              <a:rPr lang="en-US" dirty="0" smtClean="0">
                <a:solidFill>
                  <a:schemeClr val="tx1"/>
                </a:solidFill>
              </a:rPr>
              <a:t>If the hand touches the tracking bounds (Left, right, bottom or Top)</a:t>
            </a:r>
          </a:p>
          <a:p>
            <a:pPr marL="285750" indent="-285750">
              <a:buFont typeface="Courier New" panose="02070309020205020404" pitchFamily="49" charset="0"/>
              <a:buChar char="o"/>
            </a:pPr>
            <a:r>
              <a:rPr lang="en-US" b="1" dirty="0" smtClean="0">
                <a:solidFill>
                  <a:schemeClr val="tx1"/>
                </a:solidFill>
              </a:rPr>
              <a:t>HandTooclose / HandTooFar: </a:t>
            </a:r>
            <a:r>
              <a:rPr lang="en-US" dirty="0" smtClean="0">
                <a:solidFill>
                  <a:schemeClr val="tx1"/>
                </a:solidFill>
              </a:rPr>
              <a:t>If the hand is too close or too far from the camera</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14</a:t>
            </a:fld>
            <a:endParaRPr lang="he-IL"/>
          </a:p>
        </p:txBody>
      </p:sp>
    </p:spTree>
    <p:extLst>
      <p:ext uri="{BB962C8B-B14F-4D97-AF65-F5344CB8AC3E}">
        <p14:creationId xmlns:p14="http://schemas.microsoft.com/office/powerpoint/2010/main" val="2347611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gesture</a:t>
            </a:r>
            <a:r>
              <a:rPr lang="en-US" sz="1200" b="1" i="0" u="none" strike="noStrike" kern="1200" baseline="0" dirty="0" smtClean="0">
                <a:solidFill>
                  <a:schemeClr val="tx1"/>
                </a:solidFill>
                <a:effectLst/>
                <a:latin typeface="+mn-lt"/>
                <a:ea typeface="+mn-ea"/>
                <a:cs typeface="+mn-cs"/>
              </a:rPr>
              <a:t> recognition</a:t>
            </a:r>
            <a:endParaRPr lang="en-US" sz="1200" b="1"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 / Disable continuous for specific gesture event notifications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 / Disable continuous for all gesture event notifications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Register an event handler object for all gestures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Checks</a:t>
            </a:r>
            <a:r>
              <a:rPr lang="en-US" sz="1200" b="0" i="0" u="none" strike="noStrike" kern="1200" baseline="0" dirty="0" smtClean="0">
                <a:solidFill>
                  <a:schemeClr val="tx1"/>
                </a:solidFill>
                <a:effectLst/>
                <a:latin typeface="+mn-lt"/>
                <a:ea typeface="+mn-ea"/>
                <a:cs typeface="+mn-cs"/>
              </a:rPr>
              <a:t> to see if a specific gesture is enabled or not</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Pre-load a set of gestures into memory (reduces runtime latency)</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Unload a set of gesture</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Unload all sets of gesture</a:t>
            </a: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mn-lt"/>
                <a:ea typeface="+mn-ea"/>
                <a:cs typeface="+mn-cs"/>
              </a:rPr>
              <a:t>Returns the name of the requested gesture (enumerate available)</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Returns the total number of gestures that can be recognized</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15</a:t>
            </a:fld>
            <a:endParaRPr lang="he-IL"/>
          </a:p>
        </p:txBody>
      </p:sp>
    </p:spTree>
    <p:extLst>
      <p:ext uri="{BB962C8B-B14F-4D97-AF65-F5344CB8AC3E}">
        <p14:creationId xmlns:p14="http://schemas.microsoft.com/office/powerpoint/2010/main" val="2429236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 hand</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tracking</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 </a:t>
            </a:r>
            <a:r>
              <a:rPr lang="en-US" sz="1200" b="0" i="0" u="none" strike="noStrike" kern="1200" baseline="0" dirty="0" smtClean="0">
                <a:solidFill>
                  <a:schemeClr val="tx1"/>
                </a:solidFill>
                <a:effectLst/>
                <a:latin typeface="+mn-lt"/>
                <a:ea typeface="+mn-ea"/>
                <a:cs typeface="+mn-cs"/>
              </a:rPr>
              <a:t>the current hand tracking mode.</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 the user specific calibration data. (load / save hand </a:t>
            </a:r>
            <a:r>
              <a:rPr lang="en-US" sz="1200" b="0" i="0" u="none" strike="noStrike" kern="1200" baseline="0" dirty="0" smtClean="0">
                <a:solidFill>
                  <a:schemeClr val="tx1"/>
                </a:solidFill>
                <a:effectLst/>
                <a:latin typeface="+mn-lt"/>
                <a:ea typeface="+mn-ea"/>
                <a:cs typeface="+mn-cs"/>
              </a:rPr>
              <a:t>calibration</a:t>
            </a:r>
            <a:r>
              <a:rPr lang="en-US" sz="1200" b="0" i="0" u="none" strike="noStrike" kern="1200" dirty="0" smtClean="0">
                <a:solidFill>
                  <a:schemeClr val="tx1"/>
                </a:solidFill>
                <a:effectLst/>
                <a:latin typeface="+mn-lt"/>
                <a:ea typeface="+mn-ea"/>
                <a:cs typeface="+mn-cs"/>
              </a:rPr>
              <a:t>)</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motion smoothing value. The value is from 0 (not smoothed) to 1 (smoothed motion).</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tracking bounds frustum</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The ResetTracking function resets the tracking context. The application can use this function to transition from one application context to another unrelated context.</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calculation of hand segmentation image</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the calculation of normalized joints.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configures how the speed field of JointData</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is calculated.</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the calculation of tracked joints</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16</a:t>
            </a:fld>
            <a:endParaRPr lang="he-IL"/>
          </a:p>
        </p:txBody>
      </p:sp>
    </p:spTree>
    <p:extLst>
      <p:ext uri="{BB962C8B-B14F-4D97-AF65-F5344CB8AC3E}">
        <p14:creationId xmlns:p14="http://schemas.microsoft.com/office/powerpoint/2010/main" val="70713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Side note that deserves it’s on slide. When dealing with joint tracking, output data is relative to physical hand size. So when creating custom gestures or applying specific logic to joint data is always a good idea to normalize the joints.</a:t>
            </a:r>
          </a:p>
          <a:p>
            <a:r>
              <a:rPr lang="en-US" b="1" baseline="0" dirty="0" smtClean="0"/>
              <a:t>Click</a:t>
            </a:r>
          </a:p>
          <a:p>
            <a:pPr marL="171450" indent="-171450">
              <a:buFont typeface="Arial" panose="020B0604020202020204" pitchFamily="34" charset="0"/>
              <a:buChar char="•"/>
            </a:pPr>
            <a:r>
              <a:rPr lang="en-US" baseline="0" dirty="0" smtClean="0"/>
              <a:t>Doing so joints will be a fixed size</a:t>
            </a:r>
          </a:p>
          <a:p>
            <a:pPr marL="171450" indent="-171450">
              <a:buFont typeface="Arial" panose="020B0604020202020204" pitchFamily="34" charset="0"/>
              <a:buChar char="•"/>
            </a:pPr>
            <a:r>
              <a:rPr lang="en-US" baseline="0" dirty="0" smtClean="0"/>
              <a:t>The bone length do not change</a:t>
            </a:r>
          </a:p>
          <a:p>
            <a:pPr marL="171450" indent="-171450">
              <a:buFont typeface="Arial" panose="020B0604020202020204" pitchFamily="34" charset="0"/>
              <a:buChar char="•"/>
            </a:pPr>
            <a:r>
              <a:rPr lang="en-US" baseline="0" dirty="0" smtClean="0"/>
              <a:t>It will not break the prebuilt gestures </a:t>
            </a:r>
          </a:p>
          <a:p>
            <a:pPr marL="171450" indent="-171450">
              <a:buFont typeface="Arial" panose="020B0604020202020204" pitchFamily="34" charset="0"/>
              <a:buChar char="•"/>
            </a:pPr>
            <a:r>
              <a:rPr lang="en-US" baseline="0" dirty="0" smtClean="0"/>
              <a:t>And the orientation values remain unchanged.</a:t>
            </a:r>
          </a:p>
          <a:p>
            <a:endParaRPr lang="en-US" baseline="0" dirty="0" smtClean="0"/>
          </a:p>
          <a:p>
            <a:r>
              <a:rPr lang="en-US" dirty="0" smtClean="0"/>
              <a:t>An example of when you might want to normalize. When </a:t>
            </a:r>
            <a:r>
              <a:rPr lang="en-US" baseline="0" dirty="0" smtClean="0"/>
              <a:t>creating a pinch gesture by calculating the distance from the index to thumb tip, this distance would vary for various hand sizes. Normalizing the joint data we guarantee that the distance will always be the say at is mid-point, and greatest.</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17</a:t>
            </a:fld>
            <a:endParaRPr lang="en-US"/>
          </a:p>
        </p:txBody>
      </p:sp>
    </p:spTree>
    <p:extLst>
      <p:ext uri="{BB962C8B-B14F-4D97-AF65-F5344CB8AC3E}">
        <p14:creationId xmlns:p14="http://schemas.microsoft.com/office/powerpoint/2010/main" val="173193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Mass Center</a:t>
            </a:r>
            <a:r>
              <a:rPr lang="en-US" dirty="0" smtClean="0">
                <a:effectLst/>
              </a:rPr>
              <a:t>: </a:t>
            </a:r>
          </a:p>
          <a:p>
            <a:r>
              <a:rPr lang="en-US" dirty="0" smtClean="0">
                <a:effectLst/>
              </a:rPr>
              <a:t>The module provides the image and world coordinates of the calculated hand image mass center.</a:t>
            </a:r>
          </a:p>
          <a:p>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Extremity Points</a:t>
            </a:r>
            <a:r>
              <a:rPr lang="en-US" dirty="0" smtClean="0">
                <a:effectLst/>
              </a:rPr>
              <a:t>: </a:t>
            </a:r>
          </a:p>
          <a:p>
            <a:r>
              <a:rPr lang="en-US" dirty="0" smtClean="0">
                <a:effectLst/>
              </a:rPr>
              <a:t>The module provides the most commonly used special tracking points such as the left most point, the right most point of the hand pixels. See the </a:t>
            </a:r>
            <a:r>
              <a:rPr lang="en-US" dirty="0" err="1" smtClean="0">
                <a:effectLst/>
                <a:hlinkClick r:id="rId3"/>
              </a:rPr>
              <a:t>ExtremityType</a:t>
            </a:r>
            <a:r>
              <a:rPr lang="en-US" dirty="0" smtClean="0">
                <a:effectLst/>
              </a:rPr>
              <a:t> enumerator for the special points and the </a:t>
            </a:r>
            <a:r>
              <a:rPr lang="en-US" dirty="0" err="1" smtClean="0">
                <a:effectLst/>
                <a:hlinkClick r:id="rId4"/>
              </a:rPr>
              <a:t>ExtremityData</a:t>
            </a:r>
            <a:r>
              <a:rPr lang="en-US" dirty="0" smtClean="0">
                <a:effectLst/>
              </a:rPr>
              <a:t> structure for the extremity point parameters.</a:t>
            </a:r>
          </a:p>
          <a:p>
            <a:pPr marL="799930" lvl="2" indent="-234950">
              <a:spcBef>
                <a:spcPts val="300"/>
              </a:spcBef>
              <a:buFont typeface="Courier New" panose="02070309020205020404" pitchFamily="49" charset="0"/>
              <a:buChar char="o"/>
            </a:pPr>
            <a:r>
              <a:rPr lang="en-US" sz="1300" kern="0" dirty="0" smtClean="0"/>
              <a:t>Define the boundaries of the hand</a:t>
            </a:r>
          </a:p>
          <a:p>
            <a:pPr marL="1150592" lvl="3" indent="-234950">
              <a:spcBef>
                <a:spcPts val="300"/>
              </a:spcBef>
              <a:buFont typeface="Courier New" panose="02070309020205020404" pitchFamily="49" charset="0"/>
              <a:buChar char="o"/>
            </a:pPr>
            <a:r>
              <a:rPr lang="en-US" sz="1100" kern="0" dirty="0" smtClean="0"/>
              <a:t>Closest point</a:t>
            </a:r>
          </a:p>
          <a:p>
            <a:pPr marL="1150592" lvl="3" indent="-234950">
              <a:spcBef>
                <a:spcPts val="300"/>
              </a:spcBef>
              <a:buFont typeface="Courier New" panose="02070309020205020404" pitchFamily="49" charset="0"/>
              <a:buChar char="o"/>
            </a:pPr>
            <a:r>
              <a:rPr lang="en-US" sz="1100" kern="0" dirty="0" smtClean="0"/>
              <a:t>Top-most</a:t>
            </a:r>
          </a:p>
          <a:p>
            <a:pPr marL="1150592" lvl="3" indent="-234950">
              <a:spcBef>
                <a:spcPts val="300"/>
              </a:spcBef>
              <a:buFont typeface="Courier New" panose="02070309020205020404" pitchFamily="49" charset="0"/>
              <a:buChar char="o"/>
            </a:pPr>
            <a:r>
              <a:rPr lang="en-US" sz="1100" kern="0" dirty="0" smtClean="0"/>
              <a:t>Bottom-most</a:t>
            </a:r>
          </a:p>
          <a:p>
            <a:pPr marL="1150592" lvl="3" indent="-234950">
              <a:spcBef>
                <a:spcPts val="300"/>
              </a:spcBef>
              <a:buFont typeface="Courier New" panose="02070309020205020404" pitchFamily="49" charset="0"/>
              <a:buChar char="o"/>
            </a:pPr>
            <a:r>
              <a:rPr lang="en-US" sz="1100" kern="0" dirty="0" smtClean="0"/>
              <a:t>Left-most</a:t>
            </a:r>
          </a:p>
          <a:p>
            <a:pPr marL="1150592" lvl="3" indent="-234950">
              <a:spcBef>
                <a:spcPts val="300"/>
              </a:spcBef>
              <a:buFont typeface="Courier New" panose="02070309020205020404" pitchFamily="49" charset="0"/>
              <a:buChar char="o"/>
            </a:pPr>
            <a:r>
              <a:rPr lang="en-US" sz="1100" kern="0" dirty="0" smtClean="0"/>
              <a:t>Right-most</a:t>
            </a:r>
          </a:p>
          <a:p>
            <a:pPr marL="799930" lvl="2" indent="-234950">
              <a:spcBef>
                <a:spcPts val="300"/>
              </a:spcBef>
              <a:buFont typeface="Courier New" panose="02070309020205020404" pitchFamily="49" charset="0"/>
              <a:buChar char="o"/>
            </a:pPr>
            <a:r>
              <a:rPr lang="en-US" sz="1300" kern="0" dirty="0" smtClean="0"/>
              <a:t>World and image coordinates</a:t>
            </a:r>
          </a:p>
          <a:p>
            <a:pPr marL="799930" lvl="2" indent="-234950">
              <a:spcBef>
                <a:spcPts val="300"/>
              </a:spcBef>
              <a:buFont typeface="Courier New" panose="02070309020205020404" pitchFamily="49" charset="0"/>
              <a:buChar char="o"/>
            </a:pPr>
            <a:r>
              <a:rPr lang="en-US" sz="1300" kern="0" dirty="0" smtClean="0"/>
              <a:t>Do not require full skeleton</a:t>
            </a:r>
          </a:p>
          <a:p>
            <a:pPr marL="1150592" lvl="3" indent="-234950">
              <a:spcBef>
                <a:spcPts val="300"/>
              </a:spcBef>
              <a:buFont typeface="Courier New" panose="02070309020205020404" pitchFamily="49" charset="0"/>
              <a:buChar char="o"/>
            </a:pPr>
            <a:r>
              <a:rPr lang="en-US" sz="1100" kern="0" dirty="0" smtClean="0"/>
              <a:t>Less CPU</a:t>
            </a:r>
          </a:p>
          <a:p>
            <a:endParaRPr lang="en-US" dirty="0" smtClean="0">
              <a:effectLst/>
            </a:endParaRPr>
          </a:p>
          <a:p>
            <a:r>
              <a:rPr lang="en-US" sz="1200" kern="1200" dirty="0" smtClean="0">
                <a:solidFill>
                  <a:schemeClr val="tx1"/>
                </a:solidFill>
                <a:effectLst/>
                <a:latin typeface="+mn-lt"/>
                <a:ea typeface="+mn-ea"/>
                <a:cs typeface="+mn-cs"/>
              </a:rPr>
              <a:t>•</a:t>
            </a:r>
            <a:r>
              <a:rPr lang="en-US" b="1" dirty="0" smtClean="0">
                <a:effectLst/>
              </a:rPr>
              <a:t>Body Side</a:t>
            </a:r>
            <a:r>
              <a:rPr lang="en-US" dirty="0" smtClean="0">
                <a:effectLst/>
              </a:rPr>
              <a:t>: </a:t>
            </a:r>
          </a:p>
          <a:p>
            <a:r>
              <a:rPr lang="en-US" dirty="0" smtClean="0">
                <a:effectLst/>
              </a:rPr>
              <a:t>An estimation of whether this is a left hand or a right hand. </a:t>
            </a:r>
          </a:p>
          <a:p>
            <a:r>
              <a:rPr lang="en-US" sz="1200" kern="1200" dirty="0" smtClean="0">
                <a:solidFill>
                  <a:schemeClr val="tx1"/>
                </a:solidFill>
                <a:effectLst/>
                <a:latin typeface="+mn-lt"/>
                <a:ea typeface="+mn-ea"/>
                <a:cs typeface="+mn-cs"/>
              </a:rPr>
              <a:t>•</a:t>
            </a:r>
            <a:r>
              <a:rPr lang="en-US" b="1" dirty="0" smtClean="0">
                <a:effectLst/>
              </a:rPr>
              <a:t>Palm Orientation</a:t>
            </a:r>
            <a:r>
              <a:rPr lang="en-US" dirty="0" smtClean="0">
                <a:effectLst/>
              </a:rPr>
              <a:t>: </a:t>
            </a:r>
          </a:p>
          <a:p>
            <a:r>
              <a:rPr lang="en-US" dirty="0" smtClean="0">
                <a:effectLst/>
              </a:rPr>
              <a:t>An estimation of where the palm is facing.</a:t>
            </a:r>
          </a:p>
          <a:p>
            <a:r>
              <a:rPr lang="en-US" sz="1200" kern="1200" dirty="0" smtClean="0">
                <a:solidFill>
                  <a:schemeClr val="tx1"/>
                </a:solidFill>
                <a:effectLst/>
                <a:latin typeface="+mn-lt"/>
                <a:ea typeface="+mn-ea"/>
                <a:cs typeface="+mn-cs"/>
              </a:rPr>
              <a:t>•</a:t>
            </a:r>
            <a:r>
              <a:rPr lang="en-US" b="1" dirty="0" smtClean="0">
                <a:effectLst/>
              </a:rPr>
              <a:t>Tracked Joints</a:t>
            </a:r>
            <a:r>
              <a:rPr lang="en-US" dirty="0" smtClean="0">
                <a:effectLst/>
              </a:rPr>
              <a:t>: </a:t>
            </a:r>
          </a:p>
          <a:p>
            <a:r>
              <a:rPr lang="en-US" sz="1200" kern="1200" dirty="0" smtClean="0">
                <a:solidFill>
                  <a:schemeClr val="tx1"/>
                </a:solidFill>
                <a:effectLst/>
                <a:latin typeface="+mn-lt"/>
                <a:ea typeface="+mn-ea"/>
                <a:cs typeface="+mn-cs"/>
              </a:rPr>
              <a:t>The tracked Joints reflect the position and rotation of the hand in world and image coordinates</a:t>
            </a:r>
            <a:r>
              <a:rPr lang="en-US" dirty="0" smtClean="0">
                <a:effectLst/>
              </a:rPr>
              <a:t>. See the </a:t>
            </a:r>
            <a:r>
              <a:rPr lang="en-US" dirty="0" smtClean="0">
                <a:effectLst/>
                <a:hlinkClick r:id="rId5"/>
              </a:rPr>
              <a:t>JointData</a:t>
            </a:r>
            <a:r>
              <a:rPr lang="en-US" dirty="0" smtClean="0">
                <a:effectLst/>
              </a:rPr>
              <a:t> structure for the joint parameters.</a:t>
            </a:r>
          </a:p>
          <a:p>
            <a:r>
              <a:rPr lang="en-US" sz="1200" kern="1200" dirty="0" smtClean="0">
                <a:solidFill>
                  <a:schemeClr val="tx1"/>
                </a:solidFill>
                <a:effectLst/>
                <a:latin typeface="+mn-lt"/>
                <a:ea typeface="+mn-ea"/>
                <a:cs typeface="+mn-cs"/>
              </a:rPr>
              <a:t>•</a:t>
            </a:r>
            <a:r>
              <a:rPr lang="en-US" b="1" dirty="0" smtClean="0">
                <a:effectLst/>
              </a:rPr>
              <a:t>Normalized Joints</a:t>
            </a:r>
            <a:r>
              <a:rPr lang="en-US" dirty="0" smtClean="0">
                <a:effectLst/>
              </a:rPr>
              <a:t>: </a:t>
            </a:r>
          </a:p>
          <a:p>
            <a:r>
              <a:rPr lang="en-US" sz="1200" kern="1200" dirty="0" smtClean="0">
                <a:solidFill>
                  <a:schemeClr val="tx1"/>
                </a:solidFill>
                <a:effectLst/>
                <a:latin typeface="+mn-lt"/>
                <a:ea typeface="+mn-ea"/>
                <a:cs typeface="+mn-cs"/>
              </a:rPr>
              <a:t>The normalized joints reflect the posture of the tracked user’s hand, but never change the dimensions of the hand. In other words, the distances between each joint and its parent joint (bone-length) are always the same, and are fixed to those of a standard hand.</a:t>
            </a:r>
            <a:r>
              <a:rPr lang="en-US" dirty="0" smtClean="0">
                <a:effectLst/>
              </a:rPr>
              <a:t> See the </a:t>
            </a:r>
            <a:r>
              <a:rPr lang="en-US" dirty="0" smtClean="0">
                <a:effectLst/>
                <a:hlinkClick r:id="rId5"/>
              </a:rPr>
              <a:t>JointData</a:t>
            </a:r>
            <a:r>
              <a:rPr lang="en-US" dirty="0" smtClean="0">
                <a:effectLst/>
              </a:rPr>
              <a:t> structure for the joint parameters.</a:t>
            </a:r>
          </a:p>
          <a:p>
            <a:r>
              <a:rPr lang="en-US" sz="1200" kern="1200" dirty="0" smtClean="0">
                <a:solidFill>
                  <a:schemeClr val="tx1"/>
                </a:solidFill>
                <a:effectLst/>
                <a:latin typeface="+mn-lt"/>
                <a:ea typeface="+mn-ea"/>
                <a:cs typeface="+mn-cs"/>
              </a:rPr>
              <a:t>•</a:t>
            </a:r>
            <a:r>
              <a:rPr lang="en-US" b="1" dirty="0" smtClean="0">
                <a:effectLst/>
              </a:rPr>
              <a:t>Finger Data</a:t>
            </a:r>
            <a:r>
              <a:rPr lang="en-US" dirty="0" smtClean="0">
                <a:effectLst/>
              </a:rPr>
              <a:t>: </a:t>
            </a:r>
          </a:p>
          <a:p>
            <a:r>
              <a:rPr lang="en-US" dirty="0" smtClean="0">
                <a:effectLst/>
              </a:rPr>
              <a:t>Label the fingers. See the </a:t>
            </a:r>
            <a:r>
              <a:rPr lang="en-US" dirty="0" err="1" smtClean="0">
                <a:effectLst/>
                <a:hlinkClick r:id="rId6"/>
              </a:rPr>
              <a:t>FingerData</a:t>
            </a:r>
            <a:r>
              <a:rPr lang="en-US" dirty="0" smtClean="0">
                <a:effectLst/>
              </a:rPr>
              <a:t> structure for finger label parameters.</a:t>
            </a:r>
          </a:p>
          <a:p>
            <a:r>
              <a:rPr lang="en-US" sz="1200" kern="1200" dirty="0" smtClean="0">
                <a:solidFill>
                  <a:schemeClr val="tx1"/>
                </a:solidFill>
                <a:effectLst/>
                <a:latin typeface="+mn-lt"/>
                <a:ea typeface="+mn-ea"/>
                <a:cs typeface="+mn-cs"/>
              </a:rPr>
              <a:t>•</a:t>
            </a:r>
            <a:r>
              <a:rPr lang="en-US" b="1" dirty="0" smtClean="0">
                <a:effectLst/>
              </a:rPr>
              <a:t>Segmentation Image</a:t>
            </a:r>
            <a:r>
              <a:rPr lang="en-US" dirty="0" smtClean="0">
                <a:effectLst/>
              </a:rPr>
              <a:t>: </a:t>
            </a:r>
          </a:p>
          <a:p>
            <a:r>
              <a:rPr lang="en-US" sz="1200" kern="1200" dirty="0" smtClean="0">
                <a:solidFill>
                  <a:schemeClr val="tx1"/>
                </a:solidFill>
                <a:effectLst/>
                <a:latin typeface="+mn-lt"/>
                <a:ea typeface="+mn-ea"/>
                <a:cs typeface="+mn-cs"/>
              </a:rPr>
              <a:t>This is the rectangle of the boundaries of the hand in the image.</a:t>
            </a:r>
            <a:endParaRPr lang="en-US" dirty="0" smtClean="0">
              <a:effectLst/>
            </a:endParaRPr>
          </a:p>
          <a:p>
            <a:r>
              <a:rPr lang="en-US" dirty="0" smtClean="0">
                <a:effectLst/>
              </a:rPr>
              <a:t>The hand segmentation image is a gray-scale image in which all the hand pixels are “white” (0xff) and all other pixels are “black” (0x00). The resolution of the hand segmentation image is the same as the depth 	map at the module input.</a:t>
            </a:r>
          </a:p>
          <a:p>
            <a:r>
              <a:rPr lang="en-US" dirty="0" smtClean="0">
                <a:effectLst/>
              </a:rPr>
              <a:t>		</a:t>
            </a:r>
          </a:p>
        </p:txBody>
      </p:sp>
      <p:sp>
        <p:nvSpPr>
          <p:cNvPr id="4" name="Slide Number Placeholder 3"/>
          <p:cNvSpPr>
            <a:spLocks noGrp="1"/>
          </p:cNvSpPr>
          <p:nvPr>
            <p:ph type="sldNum" sz="quarter" idx="10"/>
          </p:nvPr>
        </p:nvSpPr>
        <p:spPr/>
        <p:txBody>
          <a:bodyPr/>
          <a:lstStyle/>
          <a:p>
            <a:fld id="{15574581-6476-4228-B5BE-2BC5B2A25AF6}" type="slidenum">
              <a:rPr lang="he-IL" smtClean="0"/>
              <a:t>18</a:t>
            </a:fld>
            <a:endParaRPr lang="he-IL"/>
          </a:p>
        </p:txBody>
      </p:sp>
    </p:spTree>
    <p:extLst>
      <p:ext uri="{BB962C8B-B14F-4D97-AF65-F5344CB8AC3E}">
        <p14:creationId xmlns:p14="http://schemas.microsoft.com/office/powerpoint/2010/main" val="2680890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smtClean="0">
                <a:effectLst/>
              </a:rPr>
              <a:t>ALERT_HAND_OUT_OF_BORDERS</a:t>
            </a:r>
          </a:p>
          <a:p>
            <a:pPr fontAlgn="t"/>
            <a:r>
              <a:rPr lang="en-US" dirty="0" smtClean="0">
                <a:effectLst/>
              </a:rPr>
              <a:t>A tracked hand is outside of a 2D bounding box or 3D bounding cube defined by the user.</a:t>
            </a:r>
          </a:p>
          <a:p>
            <a:pPr fontAlgn="t"/>
            <a:r>
              <a:rPr lang="en-US" dirty="0" smtClean="0">
                <a:effectLst/>
              </a:rPr>
              <a:t> </a:t>
            </a:r>
          </a:p>
          <a:p>
            <a:pPr fontAlgn="t"/>
            <a:r>
              <a:rPr lang="en-US" dirty="0" smtClean="0">
                <a:effectLst/>
              </a:rPr>
              <a:t>ALERT_HAND_INSIDE_BORDERS</a:t>
            </a:r>
          </a:p>
          <a:p>
            <a:pPr fontAlgn="t"/>
            <a:r>
              <a:rPr lang="en-US" dirty="0" smtClean="0">
                <a:effectLst/>
              </a:rPr>
              <a:t>A tracked hand has moved back inside the 2D bounding box or 3D bounding cube defined by the user.</a:t>
            </a:r>
          </a:p>
          <a:p>
            <a:pPr fontAlgn="t"/>
            <a:r>
              <a:rPr lang="en-US" dirty="0" smtClean="0">
                <a:effectLst/>
              </a:rPr>
              <a:t> </a:t>
            </a:r>
          </a:p>
          <a:p>
            <a:pPr fontAlgn="t"/>
            <a:r>
              <a:rPr lang="en-US" dirty="0" smtClean="0">
                <a:effectLst/>
              </a:rPr>
              <a:t>ALERT_HAND_TOO_FAR</a:t>
            </a:r>
          </a:p>
          <a:p>
            <a:pPr fontAlgn="t"/>
            <a:r>
              <a:rPr lang="en-US" dirty="0" smtClean="0">
                <a:effectLst/>
              </a:rPr>
              <a:t>A tracked hand is too far to the camera.</a:t>
            </a:r>
          </a:p>
          <a:p>
            <a:pPr fontAlgn="t"/>
            <a:r>
              <a:rPr lang="en-US" dirty="0" smtClean="0">
                <a:effectLst/>
              </a:rPr>
              <a:t> </a:t>
            </a:r>
          </a:p>
          <a:p>
            <a:pPr fontAlgn="t"/>
            <a:r>
              <a:rPr lang="en-US" dirty="0" smtClean="0">
                <a:effectLst/>
              </a:rPr>
              <a:t>ALERT_HAND_TOO_CLOSE</a:t>
            </a:r>
          </a:p>
          <a:p>
            <a:pPr fontAlgn="t"/>
            <a:r>
              <a:rPr lang="en-US" dirty="0" smtClean="0">
                <a:effectLst/>
              </a:rPr>
              <a:t>A tracked Hand is too close to the camera.</a:t>
            </a:r>
          </a:p>
          <a:p>
            <a:pPr fontAlgn="t"/>
            <a:r>
              <a:rPr lang="en-US" dirty="0" smtClean="0">
                <a:effectLst/>
              </a:rPr>
              <a:t> </a:t>
            </a:r>
          </a:p>
          <a:p>
            <a:pPr fontAlgn="t"/>
            <a:r>
              <a:rPr lang="en-US" dirty="0" smtClean="0">
                <a:effectLst/>
              </a:rPr>
              <a:t>ALERT_HAND_DETECTED</a:t>
            </a:r>
          </a:p>
          <a:p>
            <a:pPr fontAlgn="t"/>
            <a:r>
              <a:rPr lang="en-US" dirty="0" smtClean="0">
                <a:effectLst/>
              </a:rPr>
              <a:t>A tracked hand is identified and its mask is available.</a:t>
            </a:r>
          </a:p>
          <a:p>
            <a:pPr fontAlgn="t"/>
            <a:r>
              <a:rPr lang="en-US" dirty="0" smtClean="0">
                <a:effectLst/>
              </a:rPr>
              <a:t> </a:t>
            </a:r>
          </a:p>
          <a:p>
            <a:pPr fontAlgn="t"/>
            <a:r>
              <a:rPr lang="en-US" dirty="0" smtClean="0">
                <a:effectLst/>
              </a:rPr>
              <a:t>ALERT_HAND_NOT_DETECTED</a:t>
            </a:r>
          </a:p>
          <a:p>
            <a:pPr fontAlgn="t"/>
            <a:r>
              <a:rPr lang="en-US" dirty="0" smtClean="0">
                <a:effectLst/>
              </a:rPr>
              <a:t>A previously detected hand is lost, either because it left the field of view or because it is occluded.</a:t>
            </a:r>
          </a:p>
          <a:p>
            <a:pPr fontAlgn="t"/>
            <a:r>
              <a:rPr lang="en-US" dirty="0" smtClean="0">
                <a:effectLst/>
              </a:rPr>
              <a:t> </a:t>
            </a:r>
          </a:p>
          <a:p>
            <a:pPr fontAlgn="t"/>
            <a:r>
              <a:rPr lang="en-US" dirty="0" smtClean="0">
                <a:effectLst/>
              </a:rPr>
              <a:t>ALERT_HAND_TRACKED</a:t>
            </a:r>
          </a:p>
          <a:p>
            <a:pPr fontAlgn="t"/>
            <a:r>
              <a:rPr lang="en-US" dirty="0" smtClean="0">
                <a:effectLst/>
              </a:rPr>
              <a:t>Full or partial tracking information is available for a hand.</a:t>
            </a:r>
          </a:p>
          <a:p>
            <a:pPr fontAlgn="t"/>
            <a:r>
              <a:rPr lang="en-US" dirty="0" smtClean="0">
                <a:effectLst/>
              </a:rPr>
              <a:t> </a:t>
            </a:r>
          </a:p>
          <a:p>
            <a:pPr fontAlgn="t"/>
            <a:r>
              <a:rPr lang="en-US" dirty="0" smtClean="0">
                <a:effectLst/>
              </a:rPr>
              <a:t>ALERT_HAND_NOT_TRACKED</a:t>
            </a:r>
          </a:p>
          <a:p>
            <a:pPr fontAlgn="t"/>
            <a:r>
              <a:rPr lang="en-US" dirty="0" smtClean="0">
                <a:effectLst/>
              </a:rPr>
              <a:t>No tracking information is available for a hand (none of the joints are tracked with confidence greater than zero.)</a:t>
            </a:r>
          </a:p>
          <a:p>
            <a:pPr fontAlgn="t"/>
            <a:r>
              <a:rPr lang="en-US" dirty="0" smtClean="0">
                <a:effectLst/>
              </a:rPr>
              <a:t> </a:t>
            </a:r>
          </a:p>
          <a:p>
            <a:pPr fontAlgn="t"/>
            <a:r>
              <a:rPr lang="en-US" dirty="0" smtClean="0">
                <a:effectLst/>
              </a:rPr>
              <a:t>ALERT_HAND_CALIBRATED</a:t>
            </a:r>
          </a:p>
          <a:p>
            <a:pPr fontAlgn="t"/>
            <a:r>
              <a:rPr lang="en-US" dirty="0" smtClean="0">
                <a:effectLst/>
              </a:rPr>
              <a:t>The hand measurements are ready and accurate.</a:t>
            </a:r>
          </a:p>
          <a:p>
            <a:pPr fontAlgn="t"/>
            <a:r>
              <a:rPr lang="en-US" dirty="0" smtClean="0">
                <a:effectLst/>
              </a:rPr>
              <a:t> </a:t>
            </a:r>
          </a:p>
          <a:p>
            <a:pPr fontAlgn="t"/>
            <a:r>
              <a:rPr lang="en-US" dirty="0" smtClean="0">
                <a:effectLst/>
              </a:rPr>
              <a:t>ALERT_HAND_NOT_CALIBRATED</a:t>
            </a:r>
          </a:p>
          <a:p>
            <a:pPr fontAlgn="t"/>
            <a:r>
              <a:rPr lang="en-US" dirty="0" smtClean="0">
                <a:effectLst/>
              </a:rPr>
              <a:t>The hand measurements are not yet finalized, and are not fully accurate.</a:t>
            </a:r>
          </a:p>
          <a:p>
            <a:pPr fontAlgn="t"/>
            <a:r>
              <a:rPr lang="en-US" dirty="0" smtClean="0">
                <a:effectLst/>
              </a:rPr>
              <a:t> </a:t>
            </a:r>
          </a:p>
          <a:p>
            <a:pPr fontAlgn="t"/>
            <a:r>
              <a:rPr lang="en-US" dirty="0" smtClean="0">
                <a:effectLst/>
              </a:rPr>
              <a:t>ALERT_HAND_OUT_OF_LEFT_BORDER</a:t>
            </a:r>
          </a:p>
          <a:p>
            <a:pPr fontAlgn="t"/>
            <a:r>
              <a:rPr lang="en-US" dirty="0" smtClean="0">
                <a:effectLst/>
              </a:rPr>
              <a:t>The tracked object is touching the left border of the field of view.</a:t>
            </a:r>
          </a:p>
          <a:p>
            <a:pPr fontAlgn="t"/>
            <a:r>
              <a:rPr lang="en-US" dirty="0" smtClean="0">
                <a:effectLst/>
              </a:rPr>
              <a:t> </a:t>
            </a:r>
          </a:p>
          <a:p>
            <a:pPr fontAlgn="t"/>
            <a:r>
              <a:rPr lang="en-US" dirty="0" smtClean="0">
                <a:effectLst/>
              </a:rPr>
              <a:t>ALERT_HAND_OUT_OF_RIGHT_BORDER</a:t>
            </a:r>
          </a:p>
          <a:p>
            <a:pPr fontAlgn="t"/>
            <a:r>
              <a:rPr lang="en-US" dirty="0" smtClean="0">
                <a:effectLst/>
              </a:rPr>
              <a:t>The tracked object is touching the right border of the field of view.</a:t>
            </a:r>
          </a:p>
          <a:p>
            <a:pPr fontAlgn="t"/>
            <a:r>
              <a:rPr lang="en-US" dirty="0" smtClean="0">
                <a:effectLst/>
              </a:rPr>
              <a:t> </a:t>
            </a:r>
          </a:p>
          <a:p>
            <a:pPr fontAlgn="t"/>
            <a:r>
              <a:rPr lang="en-US" dirty="0" smtClean="0">
                <a:effectLst/>
              </a:rPr>
              <a:t>ALERT_HAND_OUT_OF_TOP_BORDER</a:t>
            </a:r>
          </a:p>
          <a:p>
            <a:pPr fontAlgn="t"/>
            <a:r>
              <a:rPr lang="en-US" dirty="0" smtClean="0">
                <a:effectLst/>
              </a:rPr>
              <a:t>The tracked object is touching the upper border of the field of view.</a:t>
            </a:r>
          </a:p>
          <a:p>
            <a:pPr fontAlgn="t"/>
            <a:r>
              <a:rPr lang="en-US" dirty="0" smtClean="0">
                <a:effectLst/>
              </a:rPr>
              <a:t> </a:t>
            </a:r>
          </a:p>
          <a:p>
            <a:pPr fontAlgn="t"/>
            <a:r>
              <a:rPr lang="en-US" dirty="0" smtClean="0">
                <a:effectLst/>
              </a:rPr>
              <a:t>ALERT_HAND_OUT_OF_BOTTOM_BORDER</a:t>
            </a:r>
          </a:p>
          <a:p>
            <a:pPr fontAlgn="t"/>
            <a:r>
              <a:rPr lang="en-US" dirty="0" smtClean="0">
                <a:effectLst/>
              </a:rPr>
              <a:t>The tracked object is touching the lower border of the field of view.</a:t>
            </a:r>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19</a:t>
            </a:fld>
            <a:endParaRPr lang="en-US"/>
          </a:p>
        </p:txBody>
      </p:sp>
    </p:spTree>
    <p:extLst>
      <p:ext uri="{BB962C8B-B14F-4D97-AF65-F5344CB8AC3E}">
        <p14:creationId xmlns:p14="http://schemas.microsoft.com/office/powerpoint/2010/main" val="1561576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20</a:t>
            </a:fld>
            <a:endParaRPr lang="en-US"/>
          </a:p>
        </p:txBody>
      </p:sp>
    </p:spTree>
    <p:extLst>
      <p:ext uri="{BB962C8B-B14F-4D97-AF65-F5344CB8AC3E}">
        <p14:creationId xmlns:p14="http://schemas.microsoft.com/office/powerpoint/2010/main" val="1267335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24</a:t>
            </a:fld>
            <a:endParaRPr lang="en-US"/>
          </a:p>
        </p:txBody>
      </p:sp>
    </p:spTree>
    <p:extLst>
      <p:ext uri="{BB962C8B-B14F-4D97-AF65-F5344CB8AC3E}">
        <p14:creationId xmlns:p14="http://schemas.microsoft.com/office/powerpoint/2010/main" val="2170183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a:t>
            </a:fld>
            <a:endParaRPr lang="en-US"/>
          </a:p>
        </p:txBody>
      </p:sp>
    </p:spTree>
    <p:extLst>
      <p:ext uri="{BB962C8B-B14F-4D97-AF65-F5344CB8AC3E}">
        <p14:creationId xmlns:p14="http://schemas.microsoft.com/office/powerpoint/2010/main" val="2748717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accent6">
                    <a:lumMod val="75000"/>
                  </a:schemeClr>
                </a:solidFill>
              </a:rPr>
              <a:t>Alternatively you can choose t</a:t>
            </a:r>
            <a:r>
              <a:rPr lang="en-US" sz="1200" b="0" baseline="0" dirty="0" smtClean="0">
                <a:solidFill>
                  <a:schemeClr val="accent6">
                    <a:lumMod val="75000"/>
                  </a:schemeClr>
                </a:solidFill>
              </a:rPr>
              <a:t>o only </a:t>
            </a:r>
            <a:r>
              <a:rPr lang="en-US" sz="1200" b="0" dirty="0" smtClean="0">
                <a:solidFill>
                  <a:schemeClr val="accent6">
                    <a:lumMod val="75000"/>
                  </a:schemeClr>
                </a:solidFill>
              </a:rPr>
              <a:t>enable the gestures that will be used, this helps avoid gesture recognition confusion.  Again note that similar gestures should be avoided.</a:t>
            </a:r>
            <a:r>
              <a:rPr lang="en-US" sz="1200" b="0" baseline="0" dirty="0" smtClean="0">
                <a:solidFill>
                  <a:schemeClr val="accent6">
                    <a:lumMod val="75000"/>
                  </a:schemeClr>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solidFill>
                <a:schemeClr val="accent6">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accent6">
                    <a:lumMod val="75000"/>
                  </a:schemeClr>
                </a:solidFill>
              </a:rPr>
              <a:t>Further note: </a:t>
            </a:r>
            <a:r>
              <a:rPr lang="en-US" sz="1200" b="1" baseline="0" dirty="0" smtClean="0">
                <a:solidFill>
                  <a:schemeClr val="accent6">
                    <a:lumMod val="75000"/>
                  </a:schemeClr>
                </a:solidFill>
              </a:rPr>
              <a:t>(</a:t>
            </a:r>
            <a:r>
              <a:rPr lang="en-US" sz="1200" b="1" dirty="0" smtClean="0">
                <a:solidFill>
                  <a:schemeClr val="accent6">
                    <a:lumMod val="75000"/>
                  </a:schemeClr>
                </a:solidFill>
              </a:rPr>
              <a:t>emphasize)</a:t>
            </a:r>
            <a:r>
              <a:rPr lang="en-US" sz="1200" b="0" dirty="0" smtClean="0">
                <a:solidFill>
                  <a:schemeClr val="accent6">
                    <a:lumMod val="75000"/>
                  </a:schemeClr>
                </a:solidFill>
              </a:rPr>
              <a:t>: The callback method should be very short and simple. Don't do all the processing, animation, </a:t>
            </a:r>
            <a:r>
              <a:rPr lang="en-US" sz="1200" b="0" dirty="0" err="1" smtClean="0">
                <a:solidFill>
                  <a:schemeClr val="accent6">
                    <a:lumMod val="75000"/>
                  </a:schemeClr>
                </a:solidFill>
              </a:rPr>
              <a:t>etc</a:t>
            </a:r>
            <a:r>
              <a:rPr lang="en-US" sz="1200" b="0" dirty="0" smtClean="0">
                <a:solidFill>
                  <a:schemeClr val="accent6">
                    <a:lumMod val="75000"/>
                  </a:schemeClr>
                </a:solidFill>
              </a:rPr>
              <a:t>, in the callback simply</a:t>
            </a:r>
            <a:r>
              <a:rPr lang="en-US" sz="1200" b="0" baseline="0" dirty="0" smtClean="0">
                <a:solidFill>
                  <a:schemeClr val="accent6">
                    <a:lumMod val="75000"/>
                  </a:schemeClr>
                </a:solidFill>
              </a:rPr>
              <a:t> </a:t>
            </a:r>
            <a:r>
              <a:rPr lang="en-US" sz="1200" b="0" dirty="0" smtClean="0">
                <a:solidFill>
                  <a:schemeClr val="accent6">
                    <a:lumMod val="75000"/>
                  </a:schemeClr>
                </a:solidFill>
              </a:rPr>
              <a:t>only mark the state changes, and handle them later in the application.</a:t>
            </a:r>
          </a:p>
        </p:txBody>
      </p:sp>
      <p:sp>
        <p:nvSpPr>
          <p:cNvPr id="4" name="Slide Number Placeholder 3"/>
          <p:cNvSpPr>
            <a:spLocks noGrp="1"/>
          </p:cNvSpPr>
          <p:nvPr>
            <p:ph type="sldNum" sz="quarter" idx="10"/>
          </p:nvPr>
        </p:nvSpPr>
        <p:spPr/>
        <p:txBody>
          <a:bodyPr/>
          <a:lstStyle/>
          <a:p>
            <a:fld id="{B7083808-F3D1-4C73-A7D3-B85FCBFF6C71}" type="slidenum">
              <a:rPr lang="en-US" smtClean="0"/>
              <a:t>25</a:t>
            </a:fld>
            <a:endParaRPr lang="en-US"/>
          </a:p>
        </p:txBody>
      </p:sp>
    </p:spTree>
    <p:extLst>
      <p:ext uri="{BB962C8B-B14F-4D97-AF65-F5344CB8AC3E}">
        <p14:creationId xmlns:p14="http://schemas.microsoft.com/office/powerpoint/2010/main" val="2610863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highlight>
                  <a:srgbClr val="FFFFFF"/>
                </a:highlight>
                <a:latin typeface="Consolas" panose="020B0609020204030204" pitchFamily="49" charset="0"/>
              </a:rPr>
              <a:t> </a:t>
            </a:r>
            <a:r>
              <a:rPr lang="en-US" sz="1200" dirty="0" smtClean="0">
                <a:solidFill>
                  <a:srgbClr val="808080"/>
                </a:solidFill>
                <a:highlight>
                  <a:srgbClr val="FFFFFF"/>
                </a:highlight>
                <a:latin typeface="Consolas" panose="020B0609020204030204" pitchFamily="49" charset="0"/>
              </a:rPr>
              <a:t>///</a:t>
            </a:r>
            <a:r>
              <a:rPr lang="en-US" sz="1200" dirty="0" smtClean="0">
                <a:solidFill>
                  <a:srgbClr val="008000"/>
                </a:solidFill>
                <a:highlight>
                  <a:srgbClr val="FFFFFF"/>
                </a:highlight>
                <a:latin typeface="Consolas" panose="020B0609020204030204" pitchFamily="49" charset="0"/>
              </a:rPr>
              <a:t> Callback runs on a separate SDK thread so Unity specific API calls cannot be made inside the callback function</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26</a:t>
            </a:fld>
            <a:endParaRPr lang="en-US"/>
          </a:p>
        </p:txBody>
      </p:sp>
    </p:spTree>
    <p:extLst>
      <p:ext uri="{BB962C8B-B14F-4D97-AF65-F5344CB8AC3E}">
        <p14:creationId xmlns:p14="http://schemas.microsoft.com/office/powerpoint/2010/main" val="501158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28</a:t>
            </a:fld>
            <a:endParaRPr lang="en-US"/>
          </a:p>
        </p:txBody>
      </p:sp>
    </p:spTree>
    <p:extLst>
      <p:ext uri="{BB962C8B-B14F-4D97-AF65-F5344CB8AC3E}">
        <p14:creationId xmlns:p14="http://schemas.microsoft.com/office/powerpoint/2010/main" val="1884591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b="1" dirty="0" smtClean="0"/>
              <a:t>Avoid</a:t>
            </a:r>
          </a:p>
          <a:p>
            <a:pPr marL="685800" lvl="2">
              <a:buFontTx/>
              <a:buNone/>
            </a:pPr>
            <a:r>
              <a:rPr lang="en-US" dirty="0" smtClean="0"/>
              <a:t>Using blob + skeletal tracking together (Skeletal provides extremity tracking)</a:t>
            </a:r>
          </a:p>
          <a:p>
            <a:pPr marL="685800" lvl="2">
              <a:buFontTx/>
              <a:buNone/>
            </a:pPr>
            <a:r>
              <a:rPr lang="en-US" dirty="0" smtClean="0"/>
              <a:t>Strong occlusion of hands, I.E hand behind object </a:t>
            </a:r>
          </a:p>
          <a:p>
            <a:pPr marL="685800" lvl="2">
              <a:buFontTx/>
              <a:buNone/>
            </a:pPr>
            <a:r>
              <a:rPr lang="en-US" dirty="0" smtClean="0"/>
              <a:t>Hands near the face, or other object</a:t>
            </a:r>
          </a:p>
          <a:p>
            <a:pPr marL="685800" lvl="2">
              <a:buFontTx/>
              <a:buNone/>
            </a:pPr>
            <a:r>
              <a:rPr lang="en-US" dirty="0" smtClean="0"/>
              <a:t>Hands near the camera field of view edge</a:t>
            </a:r>
          </a:p>
          <a:p>
            <a:pPr marL="685800" lvl="2">
              <a:buFontTx/>
              <a:buNone/>
            </a:pPr>
            <a:r>
              <a:rPr lang="en-US" dirty="0" smtClean="0"/>
              <a:t>The use the unnecessary joints (don’t query if not needed) </a:t>
            </a:r>
          </a:p>
          <a:p>
            <a:pPr marL="685800" lvl="2">
              <a:buFontTx/>
              <a:buNone/>
            </a:pPr>
            <a:r>
              <a:rPr lang="en-US" dirty="0" smtClean="0"/>
              <a:t>Accuracy deteriorates frame rate below 50 fps. (depth stream &gt;= 60 fps. )</a:t>
            </a:r>
          </a:p>
          <a:p>
            <a:pPr marL="228600" indent="0">
              <a:buFontTx/>
              <a:buNone/>
            </a:pPr>
            <a:r>
              <a:rPr lang="en-US" b="1" dirty="0" smtClean="0"/>
              <a:t>Roll your own gestures</a:t>
            </a:r>
          </a:p>
          <a:p>
            <a:pPr marL="685800" lvl="2">
              <a:buFontTx/>
              <a:buNone/>
            </a:pPr>
            <a:r>
              <a:rPr lang="en-US" dirty="0" smtClean="0"/>
              <a:t>Track specific joints to create new gesture like interaction (pinch, grab, etc.)</a:t>
            </a:r>
          </a:p>
          <a:p>
            <a:pPr marL="685800" lvl="2">
              <a:buFontTx/>
              <a:buNone/>
            </a:pPr>
            <a:r>
              <a:rPr lang="en-US" dirty="0" smtClean="0"/>
              <a:t>Avoid unnecessary CPU cost only subset of the 22 joints</a:t>
            </a:r>
            <a:endParaRPr lang="en-US" sz="2400" dirty="0" smtClean="0"/>
          </a:p>
          <a:p>
            <a:pPr marL="0" lvl="0">
              <a:buFontTx/>
              <a:buNone/>
            </a:pPr>
            <a:r>
              <a:rPr lang="en-US" sz="2400" dirty="0" smtClean="0"/>
              <a:t> </a:t>
            </a:r>
            <a:r>
              <a:rPr lang="en-US" sz="2400" baseline="0" dirty="0" smtClean="0"/>
              <a:t>     </a:t>
            </a:r>
            <a:r>
              <a:rPr lang="en-US" sz="2400" b="1" dirty="0" smtClean="0"/>
              <a:t>Combination of Joint Gesture tracking:</a:t>
            </a:r>
          </a:p>
          <a:p>
            <a:pPr lvl="1">
              <a:buFontTx/>
              <a:buNone/>
            </a:pPr>
            <a:r>
              <a:rPr lang="en-US" dirty="0" smtClean="0"/>
              <a:t>Tracking center hand position as pointer</a:t>
            </a:r>
          </a:p>
          <a:p>
            <a:pPr lvl="1">
              <a:buFontTx/>
              <a:buNone/>
            </a:pPr>
            <a:r>
              <a:rPr lang="en-US" dirty="0" smtClean="0"/>
              <a:t>Execute / select command with recognized gesture (fist, tap, etc.)</a:t>
            </a:r>
          </a:p>
        </p:txBody>
      </p:sp>
      <p:sp>
        <p:nvSpPr>
          <p:cNvPr id="4" name="Slide Number Placeholder 3"/>
          <p:cNvSpPr>
            <a:spLocks noGrp="1"/>
          </p:cNvSpPr>
          <p:nvPr>
            <p:ph type="sldNum" sz="quarter" idx="10"/>
          </p:nvPr>
        </p:nvSpPr>
        <p:spPr/>
        <p:txBody>
          <a:bodyPr/>
          <a:lstStyle/>
          <a:p>
            <a:fld id="{B7083808-F3D1-4C73-A7D3-B85FCBFF6C71}" type="slidenum">
              <a:rPr lang="en-US" smtClean="0"/>
              <a:t>29</a:t>
            </a:fld>
            <a:endParaRPr lang="en-US"/>
          </a:p>
        </p:txBody>
      </p:sp>
    </p:spTree>
    <p:extLst>
      <p:ext uri="{BB962C8B-B14F-4D97-AF65-F5344CB8AC3E}">
        <p14:creationId xmlns:p14="http://schemas.microsoft.com/office/powerpoint/2010/main" val="1120786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30</a:t>
            </a:fld>
            <a:endParaRPr lang="en-US"/>
          </a:p>
        </p:txBody>
      </p:sp>
    </p:spTree>
    <p:extLst>
      <p:ext uri="{BB962C8B-B14F-4D97-AF65-F5344CB8AC3E}">
        <p14:creationId xmlns:p14="http://schemas.microsoft.com/office/powerpoint/2010/main" val="2562865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32</a:t>
            </a:fld>
            <a:endParaRPr lang="en-US"/>
          </a:p>
        </p:txBody>
      </p:sp>
    </p:spTree>
    <p:extLst>
      <p:ext uri="{BB962C8B-B14F-4D97-AF65-F5344CB8AC3E}">
        <p14:creationId xmlns:p14="http://schemas.microsoft.com/office/powerpoint/2010/main" val="2030777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34</a:t>
            </a:fld>
            <a:endParaRPr lang="en-US"/>
          </a:p>
        </p:txBody>
      </p:sp>
    </p:spTree>
    <p:extLst>
      <p:ext uri="{BB962C8B-B14F-4D97-AF65-F5344CB8AC3E}">
        <p14:creationId xmlns:p14="http://schemas.microsoft.com/office/powerpoint/2010/main" val="41589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 blob</a:t>
            </a:r>
            <a:r>
              <a:rPr lang="en-US" sz="1200" b="1" i="0" u="none" strike="noStrike" kern="1200" baseline="0" dirty="0" smtClean="0">
                <a:solidFill>
                  <a:schemeClr val="tx1"/>
                </a:solidFill>
                <a:effectLst/>
                <a:latin typeface="+mn-lt"/>
                <a:ea typeface="+mn-ea"/>
                <a:cs typeface="+mn-cs"/>
              </a:rPr>
              <a:t> tracking</a:t>
            </a:r>
            <a:endParaRPr lang="en-US" sz="1200" b="1"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EnableSegmentationImage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the segmentation image.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EnableContourExtraction</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contour lines.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SetMaxBlobs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number of blobs to be detected.</a:t>
            </a:r>
            <a:r>
              <a:rPr lang="en-US" sz="1200" b="0" i="0" u="none" strike="noStrike" kern="1200" baseline="0" dirty="0" smtClean="0">
                <a:solidFill>
                  <a:schemeClr val="tx1"/>
                </a:solidFill>
                <a:effectLst/>
                <a:latin typeface="+mn-lt"/>
                <a:ea typeface="+mn-ea"/>
                <a:cs typeface="+mn-cs"/>
              </a:rPr>
              <a:t> The largest blobs are extracted first. The default is 1.</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SetMaxDistance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distance in millimeters from the sensor, where objects (blobs) are to be identified. 550mm</a:t>
            </a:r>
          </a:p>
          <a:p>
            <a:pPr rtl="0" eaLnBrk="1" fontAlgn="t" latinLnBrk="0" hangingPunct="1"/>
            <a:r>
              <a:rPr lang="en-US" sz="1200" b="1" i="0" u="none" strike="noStrike" kern="1200" dirty="0" smtClean="0">
                <a:solidFill>
                  <a:schemeClr val="tx1"/>
                </a:solidFill>
                <a:effectLst/>
                <a:latin typeface="+mn-lt"/>
                <a:ea typeface="+mn-ea"/>
                <a:cs typeface="+mn-cs"/>
              </a:rPr>
              <a:t>SetMinPixelCount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minimal number of pixels that a blob must have. Objects with less pixels are not identified as blobs.</a:t>
            </a:r>
          </a:p>
          <a:p>
            <a:pPr rtl="0" eaLnBrk="1" fontAlgn="t" latinLnBrk="0" hangingPunct="1"/>
            <a:r>
              <a:rPr lang="en-US" sz="1200" b="1" i="0" u="none" strike="noStrike" kern="1200" dirty="0" smtClean="0">
                <a:solidFill>
                  <a:schemeClr val="tx1"/>
                </a:solidFill>
                <a:effectLst/>
                <a:latin typeface="+mn-lt"/>
                <a:ea typeface="+mn-ea"/>
                <a:cs typeface="+mn-cs"/>
              </a:rPr>
              <a:t>SetMinContourSize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minimal contour points for an object. Any blob with fewer</a:t>
            </a:r>
            <a:r>
              <a:rPr lang="en-US" sz="1200" b="0" i="0" u="none" strike="noStrike" kern="1200" baseline="0" dirty="0" smtClean="0">
                <a:solidFill>
                  <a:schemeClr val="tx1"/>
                </a:solidFill>
                <a:effectLst/>
                <a:latin typeface="+mn-lt"/>
                <a:ea typeface="+mn-ea"/>
                <a:cs typeface="+mn-cs"/>
              </a:rPr>
              <a:t> contour </a:t>
            </a:r>
            <a:r>
              <a:rPr lang="en-US" sz="1200" b="0" i="0" u="none" strike="noStrike" kern="1200" dirty="0" smtClean="0">
                <a:solidFill>
                  <a:schemeClr val="tx1"/>
                </a:solidFill>
                <a:effectLst/>
                <a:latin typeface="+mn-lt"/>
                <a:ea typeface="+mn-ea"/>
                <a:cs typeface="+mn-cs"/>
              </a:rPr>
              <a:t>points will not be identified.</a:t>
            </a:r>
          </a:p>
          <a:p>
            <a:pPr rtl="0" eaLnBrk="1" fontAlgn="t" latinLnBrk="0" hangingPunct="1"/>
            <a:r>
              <a:rPr lang="en-US" sz="1200" b="1" i="0" u="none" strike="noStrike" kern="1200" dirty="0" smtClean="0">
                <a:solidFill>
                  <a:schemeClr val="tx1"/>
                </a:solidFill>
                <a:effectLst/>
                <a:latin typeface="+mn-lt"/>
                <a:ea typeface="+mn-ea"/>
                <a:cs typeface="+mn-cs"/>
              </a:rPr>
              <a:t>EnableSegmentationImage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the segmentation image.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EnableContourExtraction</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contour lines.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SetMaxBlobs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number of blobs to be detected.</a:t>
            </a:r>
            <a:r>
              <a:rPr lang="en-US" sz="1200" b="0" i="0" u="none" strike="noStrike" kern="1200" baseline="0" dirty="0" smtClean="0">
                <a:solidFill>
                  <a:schemeClr val="tx1"/>
                </a:solidFill>
                <a:effectLst/>
                <a:latin typeface="+mn-lt"/>
                <a:ea typeface="+mn-ea"/>
                <a:cs typeface="+mn-cs"/>
              </a:rPr>
              <a:t> The largest blobs are extracted first. The default is 1.</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36</a:t>
            </a:fld>
            <a:endParaRPr lang="he-IL"/>
          </a:p>
        </p:txBody>
      </p:sp>
    </p:spTree>
    <p:extLst>
      <p:ext uri="{BB962C8B-B14F-4D97-AF65-F5344CB8AC3E}">
        <p14:creationId xmlns:p14="http://schemas.microsoft.com/office/powerpoint/2010/main" val="1192213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3717" lvl="2" indent="-285750">
              <a:buFont typeface="Courier New" panose="02070309020205020404" pitchFamily="49" charset="0"/>
              <a:buChar char="o"/>
            </a:pPr>
            <a:r>
              <a:rPr lang="en-US" dirty="0" smtClean="0"/>
              <a:t>Don’t use blob and skeletal tracking together</a:t>
            </a:r>
          </a:p>
          <a:p>
            <a:pPr marL="623717" lvl="2" indent="-285750">
              <a:buFont typeface="Courier New" panose="02070309020205020404" pitchFamily="49" charset="0"/>
              <a:buChar char="o"/>
            </a:pPr>
            <a:r>
              <a:rPr lang="en-US" sz="1600" dirty="0" smtClean="0"/>
              <a:t>The blob extractor provides information about image blobs within certain depth value range. </a:t>
            </a:r>
          </a:p>
          <a:p>
            <a:pPr marL="623717" lvl="2" indent="-285750">
              <a:buFont typeface="Courier New" panose="02070309020205020404" pitchFamily="49" charset="0"/>
              <a:buChar char="o"/>
            </a:pPr>
            <a:r>
              <a:rPr lang="en-US" sz="1600" dirty="0" smtClean="0"/>
              <a:t>Blob detection range is adjustable. The Depth value range is the max depth to accept blobs and the max depth of the blob itself</a:t>
            </a:r>
          </a:p>
          <a:p>
            <a:pPr marL="623717" lvl="2" indent="-285750">
              <a:buFont typeface="Courier New" panose="02070309020205020404" pitchFamily="49" charset="0"/>
              <a:buChar char="o"/>
            </a:pPr>
            <a:r>
              <a:rPr lang="en-US" sz="1600" dirty="0" smtClean="0"/>
              <a:t>Input buffer can be provided as color or depth.</a:t>
            </a:r>
          </a:p>
          <a:p>
            <a:pPr marL="623717" lvl="2" indent="-285750">
              <a:buFont typeface="Courier New" panose="02070309020205020404" pitchFamily="49" charset="0"/>
              <a:buChar char="o"/>
            </a:pPr>
            <a:r>
              <a:rPr lang="en-US" sz="2000" dirty="0" smtClean="0"/>
              <a:t>Don’t use </a:t>
            </a:r>
            <a:r>
              <a:rPr lang="en-US" dirty="0" smtClean="0"/>
              <a:t>blob and skeletal tracking together</a:t>
            </a:r>
          </a:p>
          <a:p>
            <a:pPr marL="623717" lvl="2" indent="-285750">
              <a:buFont typeface="Courier New" panose="02070309020205020404" pitchFamily="49" charset="0"/>
              <a:buChar char="o"/>
            </a:pPr>
            <a:r>
              <a:rPr lang="en-US" sz="2000" dirty="0" smtClean="0"/>
              <a:t>Blob extraction is based on the depth measurement</a:t>
            </a:r>
          </a:p>
          <a:p>
            <a:pPr marL="623717" lvl="2" indent="-285750">
              <a:buFont typeface="Courier New" panose="02070309020205020404" pitchFamily="49" charset="0"/>
              <a:buChar char="o"/>
            </a:pPr>
            <a:r>
              <a:rPr lang="en-US" sz="2000" dirty="0" smtClean="0"/>
              <a:t>The blob extractor provides information about image blobs within certain depth value range. </a:t>
            </a:r>
          </a:p>
          <a:p>
            <a:pPr marL="623717" lvl="2" indent="-285750">
              <a:buFont typeface="Courier New" panose="02070309020205020404" pitchFamily="49" charset="0"/>
              <a:buChar char="o"/>
            </a:pPr>
            <a:r>
              <a:rPr lang="en-US" sz="2000" dirty="0" smtClean="0"/>
              <a:t>Depth value range is the max depth to accept blobs and the max depth of the blob itself</a:t>
            </a:r>
          </a:p>
          <a:p>
            <a:pPr marL="623717" lvl="2" indent="-285750">
              <a:buFont typeface="Courier New" panose="02070309020205020404" pitchFamily="49" charset="0"/>
              <a:buChar char="o"/>
            </a:pPr>
            <a:r>
              <a:rPr lang="en-US" sz="2000" dirty="0" smtClean="0"/>
              <a:t>Input buffer can be provided as color or depth.</a:t>
            </a:r>
          </a:p>
          <a:p>
            <a:pPr marL="623717" lvl="2" indent="-285750">
              <a:buFont typeface="Courier New" panose="02070309020205020404" pitchFamily="49" charset="0"/>
              <a:buChar char="o"/>
            </a:pPr>
            <a:endParaRPr lang="en-US" sz="1600" dirty="0" smtClean="0"/>
          </a:p>
          <a:p>
            <a:pPr marL="171450">
              <a:buNone/>
            </a:pPr>
            <a:endParaRPr lang="en-US" sz="500" b="1" dirty="0" smtClean="0"/>
          </a:p>
          <a:p>
            <a:pPr marL="171450" lvl="2" indent="0">
              <a:spcBef>
                <a:spcPts val="300"/>
              </a:spcBef>
              <a:buFont typeface="Courier New" panose="02070309020205020404" pitchFamily="49" charset="0"/>
              <a:buChar char="o"/>
            </a:pPr>
            <a:r>
              <a:rPr lang="en-US" b="1" dirty="0" smtClean="0"/>
              <a:t>Mass-Center</a:t>
            </a:r>
          </a:p>
          <a:p>
            <a:pPr marL="342900" lvl="4" indent="0">
              <a:spcBef>
                <a:spcPts val="300"/>
              </a:spcBef>
              <a:buFont typeface="Courier New" panose="02070309020205020404" pitchFamily="49" charset="0"/>
              <a:buChar char="o"/>
            </a:pPr>
            <a:r>
              <a:rPr lang="en-US" dirty="0" smtClean="0"/>
              <a:t>Position (world and screen space)</a:t>
            </a:r>
          </a:p>
          <a:p>
            <a:pPr marL="171450" lvl="2" indent="0">
              <a:spcBef>
                <a:spcPts val="300"/>
              </a:spcBef>
              <a:buFont typeface="Courier New" panose="02070309020205020404" pitchFamily="49" charset="0"/>
              <a:buChar char="o"/>
            </a:pPr>
            <a:r>
              <a:rPr lang="en-US" b="1" dirty="0" smtClean="0"/>
              <a:t>Extremity Points</a:t>
            </a:r>
          </a:p>
          <a:p>
            <a:pPr marL="342900" lvl="4" indent="0">
              <a:spcBef>
                <a:spcPts val="300"/>
              </a:spcBef>
              <a:buFont typeface="Courier New" panose="02070309020205020404" pitchFamily="49" charset="0"/>
              <a:buChar char="o"/>
            </a:pPr>
            <a:r>
              <a:rPr lang="en-US" dirty="0" smtClean="0"/>
              <a:t>Basic extremity points (top, left, etc.) </a:t>
            </a:r>
          </a:p>
          <a:p>
            <a:pPr marL="342900" lvl="4" indent="0">
              <a:spcBef>
                <a:spcPts val="300"/>
              </a:spcBef>
              <a:buFont typeface="Courier New" panose="02070309020205020404" pitchFamily="49" charset="0"/>
              <a:buChar char="o"/>
            </a:pPr>
            <a:r>
              <a:rPr lang="en-US" dirty="0" smtClean="0"/>
              <a:t>Position in world and screen space</a:t>
            </a:r>
          </a:p>
          <a:p>
            <a:pPr marL="342900" lvl="4" indent="0">
              <a:spcBef>
                <a:spcPts val="300"/>
              </a:spcBef>
              <a:buFont typeface="Courier New" panose="02070309020205020404" pitchFamily="49" charset="0"/>
              <a:buChar char="o"/>
            </a:pPr>
            <a:r>
              <a:rPr lang="en-US" dirty="0" smtClean="0"/>
              <a:t>Less CPU intensive</a:t>
            </a:r>
          </a:p>
          <a:p>
            <a:pPr marL="171450" lvl="2" indent="0">
              <a:spcBef>
                <a:spcPts val="300"/>
              </a:spcBef>
              <a:buFont typeface="Courier New" panose="02070309020205020404" pitchFamily="49" charset="0"/>
              <a:buChar char="o"/>
            </a:pPr>
            <a:r>
              <a:rPr lang="en-US" b="1" dirty="0" smtClean="0"/>
              <a:t>Segmentation</a:t>
            </a:r>
            <a:endParaRPr lang="en-US" sz="2400" b="1" dirty="0" smtClean="0"/>
          </a:p>
          <a:p>
            <a:pPr marL="342900" lvl="4" indent="0">
              <a:spcBef>
                <a:spcPts val="300"/>
              </a:spcBef>
              <a:buFont typeface="Courier New" panose="02070309020205020404" pitchFamily="49" charset="0"/>
              <a:buChar char="o"/>
            </a:pPr>
            <a:r>
              <a:rPr lang="en-US" dirty="0" smtClean="0"/>
              <a:t>2D image mask of tracked hand</a:t>
            </a:r>
          </a:p>
          <a:p>
            <a:pPr marL="171450" lvl="2" indent="0">
              <a:spcBef>
                <a:spcPts val="300"/>
              </a:spcBef>
              <a:buFont typeface="Courier New" panose="02070309020205020404" pitchFamily="49" charset="0"/>
              <a:buChar char="o"/>
            </a:pPr>
            <a:r>
              <a:rPr lang="en-US" b="1" dirty="0" smtClean="0"/>
              <a:t>Bounds</a:t>
            </a:r>
            <a:endParaRPr lang="en-US" sz="2400" b="1" dirty="0" smtClean="0"/>
          </a:p>
          <a:p>
            <a:pPr marL="342900" lvl="4" indent="0">
              <a:spcBef>
                <a:spcPts val="300"/>
              </a:spcBef>
              <a:buFont typeface="Courier New" panose="02070309020205020404" pitchFamily="49" charset="0"/>
              <a:buChar char="o"/>
            </a:pPr>
            <a:r>
              <a:rPr lang="en-US" dirty="0" smtClean="0"/>
              <a:t>2D </a:t>
            </a:r>
            <a:r>
              <a:rPr lang="en-US" dirty="0" err="1" smtClean="0"/>
              <a:t>rect</a:t>
            </a:r>
            <a:r>
              <a:rPr lang="en-US" dirty="0" smtClean="0"/>
              <a:t> defining the boundary of the hand mask</a:t>
            </a:r>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37</a:t>
            </a:fld>
            <a:endParaRPr lang="en-US"/>
          </a:p>
        </p:txBody>
      </p:sp>
    </p:spTree>
    <p:extLst>
      <p:ext uri="{BB962C8B-B14F-4D97-AF65-F5344CB8AC3E}">
        <p14:creationId xmlns:p14="http://schemas.microsoft.com/office/powerpoint/2010/main" val="1219361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38</a:t>
            </a:fld>
            <a:endParaRPr lang="en-US"/>
          </a:p>
        </p:txBody>
      </p:sp>
    </p:spTree>
    <p:extLst>
      <p:ext uri="{BB962C8B-B14F-4D97-AF65-F5344CB8AC3E}">
        <p14:creationId xmlns:p14="http://schemas.microsoft.com/office/powerpoint/2010/main" val="23629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a:t>
            </a:fld>
            <a:endParaRPr lang="en-US"/>
          </a:p>
        </p:txBody>
      </p:sp>
    </p:spTree>
    <p:extLst>
      <p:ext uri="{BB962C8B-B14F-4D97-AF65-F5344CB8AC3E}">
        <p14:creationId xmlns:p14="http://schemas.microsoft.com/office/powerpoint/2010/main" val="807343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3717" lvl="2" indent="-285750">
              <a:buFont typeface="Courier New" panose="02070309020205020404" pitchFamily="49" charset="0"/>
              <a:buChar char="o"/>
            </a:pPr>
            <a:r>
              <a:rPr lang="en-US" dirty="0" smtClean="0"/>
              <a:t>Don’t use blob and skeletal tracking together</a:t>
            </a:r>
          </a:p>
          <a:p>
            <a:pPr marL="623717" lvl="2" indent="-285750">
              <a:buFont typeface="Courier New" panose="02070309020205020404" pitchFamily="49" charset="0"/>
              <a:buChar char="o"/>
            </a:pPr>
            <a:r>
              <a:rPr lang="en-US" sz="1600" dirty="0" smtClean="0"/>
              <a:t>The blob extractor provides information about image blobs within certain depth value range. </a:t>
            </a:r>
          </a:p>
          <a:p>
            <a:pPr marL="623717" lvl="2" indent="-285750">
              <a:buFont typeface="Courier New" panose="02070309020205020404" pitchFamily="49" charset="0"/>
              <a:buChar char="o"/>
            </a:pPr>
            <a:r>
              <a:rPr lang="en-US" sz="1600" dirty="0" smtClean="0"/>
              <a:t>Blob detection range is adjustable. The Depth value range is the max depth to accept blobs and the max depth of the blob itself</a:t>
            </a:r>
          </a:p>
          <a:p>
            <a:pPr marL="623717" lvl="2" indent="-285750">
              <a:buFont typeface="Courier New" panose="02070309020205020404" pitchFamily="49" charset="0"/>
              <a:buChar char="o"/>
            </a:pPr>
            <a:r>
              <a:rPr lang="en-US" sz="1600" dirty="0" smtClean="0"/>
              <a:t>Input buffer can be provided as color or depth.</a:t>
            </a:r>
          </a:p>
          <a:p>
            <a:pPr marL="623717" lvl="2" indent="-285750">
              <a:buFont typeface="Courier New" panose="02070309020205020404" pitchFamily="49" charset="0"/>
              <a:buChar char="o"/>
            </a:pPr>
            <a:r>
              <a:rPr lang="en-US" sz="2000" dirty="0" smtClean="0"/>
              <a:t>Don’t use </a:t>
            </a:r>
            <a:r>
              <a:rPr lang="en-US" dirty="0" smtClean="0"/>
              <a:t>blob and skeletal tracking together</a:t>
            </a:r>
          </a:p>
          <a:p>
            <a:pPr marL="623717" lvl="2" indent="-285750">
              <a:buFont typeface="Courier New" panose="02070309020205020404" pitchFamily="49" charset="0"/>
              <a:buChar char="o"/>
            </a:pPr>
            <a:r>
              <a:rPr lang="en-US" sz="2000" dirty="0" smtClean="0"/>
              <a:t>Blob extraction is based on the depth measurement</a:t>
            </a:r>
          </a:p>
          <a:p>
            <a:pPr marL="623717" lvl="2" indent="-285750">
              <a:buFont typeface="Courier New" panose="02070309020205020404" pitchFamily="49" charset="0"/>
              <a:buChar char="o"/>
            </a:pPr>
            <a:r>
              <a:rPr lang="en-US" sz="2000" dirty="0" smtClean="0"/>
              <a:t>The blob extractor provides information about image blobs within certain depth value range. </a:t>
            </a:r>
          </a:p>
          <a:p>
            <a:pPr marL="623717" lvl="2" indent="-285750">
              <a:buFont typeface="Courier New" panose="02070309020205020404" pitchFamily="49" charset="0"/>
              <a:buChar char="o"/>
            </a:pPr>
            <a:r>
              <a:rPr lang="en-US" sz="2000" dirty="0" smtClean="0"/>
              <a:t>Depth value range is the max depth to accept blobs and the max depth of the blob itself</a:t>
            </a:r>
          </a:p>
          <a:p>
            <a:pPr marL="623717" lvl="2" indent="-285750">
              <a:buFont typeface="Courier New" panose="02070309020205020404" pitchFamily="49" charset="0"/>
              <a:buChar char="o"/>
            </a:pPr>
            <a:r>
              <a:rPr lang="en-US" sz="2000" dirty="0" smtClean="0"/>
              <a:t>Input buffer can be provided as color or depth.</a:t>
            </a:r>
          </a:p>
          <a:p>
            <a:pPr marL="623717" lvl="2" indent="-285750">
              <a:buFont typeface="Courier New" panose="02070309020205020404" pitchFamily="49" charset="0"/>
              <a:buChar char="o"/>
            </a:pPr>
            <a:endParaRPr lang="en-US" sz="1600" dirty="0" smtClean="0"/>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39</a:t>
            </a:fld>
            <a:endParaRPr lang="en-US"/>
          </a:p>
        </p:txBody>
      </p:sp>
    </p:spTree>
    <p:extLst>
      <p:ext uri="{BB962C8B-B14F-4D97-AF65-F5344CB8AC3E}">
        <p14:creationId xmlns:p14="http://schemas.microsoft.com/office/powerpoint/2010/main" val="2779403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41</a:t>
            </a:fld>
            <a:endParaRPr lang="en-US"/>
          </a:p>
        </p:txBody>
      </p:sp>
    </p:spTree>
    <p:extLst>
      <p:ext uri="{BB962C8B-B14F-4D97-AF65-F5344CB8AC3E}">
        <p14:creationId xmlns:p14="http://schemas.microsoft.com/office/powerpoint/2010/main" val="4063533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recommendation is always to use which smoother</a:t>
            </a:r>
            <a:r>
              <a:rPr lang="en-US" baseline="0" dirty="0" smtClean="0"/>
              <a:t> fits best and in general find the sweet spot for the application by adjusting the parameters of the various smoothing methods. </a:t>
            </a:r>
          </a:p>
          <a:p>
            <a:endParaRPr lang="en-US" baseline="0" dirty="0" smtClean="0"/>
          </a:p>
          <a:p>
            <a:r>
              <a:rPr lang="en-US" dirty="0" smtClean="0"/>
              <a:t>due to a known issue, the influence of different smoothing values varies a lot in different smoother options.</a:t>
            </a:r>
          </a:p>
          <a:p>
            <a:r>
              <a:rPr lang="en-US" dirty="0" smtClean="0"/>
              <a:t>users are encouraged to experience different </a:t>
            </a:r>
            <a:r>
              <a:rPr lang="en-US" dirty="0" err="1" smtClean="0"/>
              <a:t>algos</a:t>
            </a:r>
            <a:r>
              <a:rPr lang="en-US" dirty="0" smtClean="0"/>
              <a:t> and values before deciding</a:t>
            </a:r>
          </a:p>
          <a:p>
            <a:endParaRPr lang="en-US" dirty="0" smtClean="0"/>
          </a:p>
          <a:p>
            <a:r>
              <a:rPr lang="en-US" dirty="0" smtClean="0"/>
              <a:t>we have improved this in R2 and created a new simpler smoother</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43</a:t>
            </a:fld>
            <a:endParaRPr lang="en-US"/>
          </a:p>
        </p:txBody>
      </p:sp>
    </p:spTree>
    <p:extLst>
      <p:ext uri="{BB962C8B-B14F-4D97-AF65-F5344CB8AC3E}">
        <p14:creationId xmlns:p14="http://schemas.microsoft.com/office/powerpoint/2010/main" val="2105760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47</a:t>
            </a:fld>
            <a:endParaRPr lang="en-US"/>
          </a:p>
        </p:txBody>
      </p:sp>
    </p:spTree>
    <p:extLst>
      <p:ext uri="{BB962C8B-B14F-4D97-AF65-F5344CB8AC3E}">
        <p14:creationId xmlns:p14="http://schemas.microsoft.com/office/powerpoint/2010/main" val="2851424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48</a:t>
            </a:fld>
            <a:endParaRPr lang="en-US"/>
          </a:p>
        </p:txBody>
      </p:sp>
    </p:spTree>
    <p:extLst>
      <p:ext uri="{BB962C8B-B14F-4D97-AF65-F5344CB8AC3E}">
        <p14:creationId xmlns:p14="http://schemas.microsoft.com/office/powerpoint/2010/main" val="596813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buFont typeface="Courier New" panose="02070309020205020404" pitchFamily="49" charset="0"/>
              <a:buChar char="o"/>
            </a:pPr>
            <a:r>
              <a:rPr lang="en-US" sz="1100" b="1" dirty="0" smtClean="0">
                <a:ln w="9525">
                  <a:solidFill>
                    <a:schemeClr val="bg1"/>
                  </a:solidFill>
                  <a:prstDash val="solid"/>
                </a:ln>
                <a:effectLst>
                  <a:outerShdw blurRad="12700" dist="38100" dir="2700000" algn="tl" rotWithShape="0">
                    <a:schemeClr val="bg1">
                      <a:lumMod val="50000"/>
                    </a:schemeClr>
                  </a:outerShdw>
                </a:effectLst>
              </a:rPr>
              <a:t>Get Calibration notice: </a:t>
            </a:r>
            <a:r>
              <a:rPr lang="en-US" sz="1200" dirty="0" smtClean="0"/>
              <a:t>Register for alerts, make sure the hand has been calibrated before attempting to track. Can be done as either a continuous check or an callback. Note, that when the hand is lost and return there is another calibration event. Calibration is the process of measuring joint distance, this is why it’s important to what for calibration notice before operating on the hand data. </a:t>
            </a:r>
          </a:p>
          <a:p>
            <a:pPr marL="228600">
              <a:buFont typeface="Courier New" panose="02070309020205020404" pitchFamily="49" charset="0"/>
              <a:buNone/>
            </a:pPr>
            <a:r>
              <a:rPr lang="en-US" sz="1200" dirty="0" smtClean="0"/>
              <a:t> </a:t>
            </a:r>
          </a:p>
          <a:p>
            <a:pPr marL="228600">
              <a:buFont typeface="Courier New" panose="02070309020205020404" pitchFamily="49" charset="0"/>
              <a:buChar char="o"/>
            </a:pPr>
            <a:r>
              <a:rPr lang="en-US" sz="1100" b="1" dirty="0" smtClean="0">
                <a:ln w="9525">
                  <a:solidFill>
                    <a:schemeClr val="bg1"/>
                  </a:solidFill>
                  <a:prstDash val="solid"/>
                </a:ln>
                <a:effectLst>
                  <a:outerShdw blurRad="12700" dist="38100" dir="2700000" algn="tl" rotWithShape="0">
                    <a:schemeClr val="bg1">
                      <a:lumMod val="50000"/>
                    </a:schemeClr>
                  </a:outerShdw>
                </a:effectLst>
              </a:rPr>
              <a:t>Normalize your joints: </a:t>
            </a:r>
            <a:r>
              <a:rPr lang="en-US" sz="1200" dirty="0" smtClean="0"/>
              <a:t>Normalize skeleton tracked data of joints so that regardless of hand size the joint data is scale to the same size for different hands. The benefit is that custom gestures that rely on distance between joints will work regardless of hand size. </a:t>
            </a:r>
          </a:p>
          <a:p>
            <a:pPr marL="228600">
              <a:buFont typeface="Courier New" panose="02070309020205020404" pitchFamily="49" charset="0"/>
              <a:buNone/>
            </a:pPr>
            <a:endParaRPr lang="en-US" sz="1200" dirty="0" smtClean="0"/>
          </a:p>
          <a:p>
            <a:pPr marL="228600">
              <a:buFont typeface="Courier New" panose="02070309020205020404" pitchFamily="49" charset="0"/>
              <a:buChar char="o"/>
            </a:pPr>
            <a:r>
              <a:rPr lang="en-US" sz="1100" b="1" dirty="0" smtClean="0">
                <a:ln w="9525">
                  <a:solidFill>
                    <a:schemeClr val="bg1"/>
                  </a:solidFill>
                  <a:prstDash val="solid"/>
                </a:ln>
                <a:effectLst>
                  <a:outerShdw blurRad="12700" dist="38100" dir="2700000" algn="tl" rotWithShape="0">
                    <a:schemeClr val="bg1">
                      <a:lumMod val="50000"/>
                    </a:schemeClr>
                  </a:outerShdw>
                </a:effectLst>
              </a:rPr>
              <a:t>Configure for blob tracking: </a:t>
            </a:r>
            <a:r>
              <a:rPr lang="en-US" sz="1200" dirty="0" smtClean="0"/>
              <a:t>Issue has been seen where Thumbs up blob tracking treats the thumb and hand as separate blobs, This is a camera depth setting issue. Configure blob tracking correctly by specifying a virtual wall (threshold on the camera the far plane), which is the max depth at which to accept blobs. Also specify the depth of the blob itself as to avoid tracking the forearm when only the hand is required, or cutting off the blob.  </a:t>
            </a:r>
          </a:p>
          <a:p>
            <a:pPr marL="228600">
              <a:buFont typeface="Courier New" panose="02070309020205020404" pitchFamily="49" charset="0"/>
              <a:buChar char="o"/>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49</a:t>
            </a:fld>
            <a:endParaRPr lang="en-US"/>
          </a:p>
        </p:txBody>
      </p:sp>
    </p:spTree>
    <p:extLst>
      <p:ext uri="{BB962C8B-B14F-4D97-AF65-F5344CB8AC3E}">
        <p14:creationId xmlns:p14="http://schemas.microsoft.com/office/powerpoint/2010/main" val="870300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51</a:t>
            </a:fld>
            <a:endParaRPr lang="en-US"/>
          </a:p>
        </p:txBody>
      </p:sp>
    </p:spTree>
    <p:extLst>
      <p:ext uri="{BB962C8B-B14F-4D97-AF65-F5344CB8AC3E}">
        <p14:creationId xmlns:p14="http://schemas.microsoft.com/office/powerpoint/2010/main" val="3618850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53</a:t>
            </a:fld>
            <a:endParaRPr lang="en-US"/>
          </a:p>
        </p:txBody>
      </p:sp>
    </p:spTree>
    <p:extLst>
      <p:ext uri="{BB962C8B-B14F-4D97-AF65-F5344CB8AC3E}">
        <p14:creationId xmlns:p14="http://schemas.microsoft.com/office/powerpoint/2010/main" val="2855738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rtl="0"/>
            <a:r>
              <a:rPr lang="en-US" dirty="0" smtClean="0"/>
              <a:t>Configuration</a:t>
            </a:r>
          </a:p>
          <a:p>
            <a:pPr lvl="2" algn="l" rtl="0"/>
            <a:r>
              <a:rPr lang="en-US" dirty="0" smtClean="0"/>
              <a:t>ApplyChanges()</a:t>
            </a:r>
          </a:p>
          <a:p>
            <a:pPr lvl="2" algn="l" rtl="0"/>
            <a:r>
              <a:rPr lang="en-US" dirty="0" smtClean="0"/>
              <a:t>RestoreDefaults()</a:t>
            </a:r>
          </a:p>
          <a:p>
            <a:pPr lvl="2" algn="l" rtl="0"/>
            <a:r>
              <a:rPr lang="en-US" dirty="0" smtClean="0"/>
              <a:t>Update()</a:t>
            </a:r>
          </a:p>
          <a:p>
            <a:pPr lvl="1" algn="l" rtl="0"/>
            <a:r>
              <a:rPr lang="en-US" dirty="0" smtClean="0"/>
              <a:t>output</a:t>
            </a:r>
          </a:p>
          <a:p>
            <a:pPr lvl="2" algn="l" rtl="0"/>
            <a:r>
              <a:rPr lang="en-US" dirty="0" smtClean="0"/>
              <a:t>Update</a:t>
            </a:r>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55</a:t>
            </a:fld>
            <a:endParaRPr lang="he-IL"/>
          </a:p>
        </p:txBody>
      </p:sp>
    </p:spTree>
    <p:extLst>
      <p:ext uri="{BB962C8B-B14F-4D97-AF65-F5344CB8AC3E}">
        <p14:creationId xmlns:p14="http://schemas.microsoft.com/office/powerpoint/2010/main" val="275661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smtClean="0"/>
              <a:t>Every module consists of the following basic blocks:</a:t>
            </a:r>
          </a:p>
          <a:p>
            <a:pPr marL="285750" lvl="0" indent="-285750">
              <a:buFont typeface="Arial" panose="020B0604020202020204" pitchFamily="34" charset="0"/>
              <a:buChar char="•"/>
            </a:pPr>
            <a:r>
              <a:rPr lang="en-US" sz="1600" dirty="0" smtClean="0"/>
              <a:t>The </a:t>
            </a:r>
            <a:r>
              <a:rPr lang="en-US" sz="1600" b="0" dirty="0" smtClean="0"/>
              <a:t>PXCModule</a:t>
            </a:r>
            <a:r>
              <a:rPr lang="en-US" sz="1600" b="0" baseline="0" dirty="0" smtClean="0"/>
              <a:t> </a:t>
            </a:r>
            <a:r>
              <a:rPr lang="en-US" sz="1600" dirty="0" smtClean="0"/>
              <a:t>is the interface which provides member</a:t>
            </a:r>
            <a:r>
              <a:rPr lang="en-US" sz="1600" baseline="0" dirty="0" smtClean="0"/>
              <a:t> functions to do tracking and recognition</a:t>
            </a:r>
            <a:r>
              <a:rPr lang="en-US" sz="1600" dirty="0" smtClean="0"/>
              <a:t>.</a:t>
            </a:r>
          </a:p>
          <a:p>
            <a:pPr marL="285750" lvl="0" indent="-285750">
              <a:buFont typeface="Arial" panose="020B0604020202020204" pitchFamily="34" charset="0"/>
              <a:buChar char="•"/>
            </a:pPr>
            <a:r>
              <a:rPr lang="en-US" sz="1600" dirty="0" smtClean="0"/>
              <a:t>The </a:t>
            </a:r>
            <a:r>
              <a:rPr lang="en-US" sz="1600" b="0" dirty="0" smtClean="0"/>
              <a:t>PXCModuleConfiguration </a:t>
            </a:r>
            <a:r>
              <a:rPr lang="en-US" sz="1600" dirty="0" smtClean="0"/>
              <a:t>is an interface which provides member functions to configure the tracking module</a:t>
            </a:r>
            <a:endParaRPr lang="en-US" sz="1600" b="1" dirty="0" smtClean="0"/>
          </a:p>
          <a:p>
            <a:pPr marL="285750" lvl="0" indent="-285750">
              <a:buFont typeface="Arial" panose="020B0604020202020204" pitchFamily="34" charset="0"/>
              <a:buChar char="•"/>
            </a:pPr>
            <a:r>
              <a:rPr lang="en-US" sz="1600" dirty="0" smtClean="0"/>
              <a:t>The </a:t>
            </a:r>
            <a:r>
              <a:rPr lang="en-US" sz="1600" b="0" dirty="0" smtClean="0"/>
              <a:t>PXCModuleData</a:t>
            </a:r>
            <a:r>
              <a:rPr lang="en-US" sz="1600" b="0" baseline="0" dirty="0" smtClean="0"/>
              <a:t> is the </a:t>
            </a:r>
            <a:r>
              <a:rPr lang="en-US" sz="1600" dirty="0" smtClean="0"/>
              <a:t>interface manages the module output data</a:t>
            </a:r>
          </a:p>
          <a:p>
            <a:pPr marL="285750" lvl="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PXCModule:</a:t>
            </a:r>
          </a:p>
          <a:p>
            <a:pPr marL="742950" lvl="1" indent="-285750">
              <a:buFont typeface="Arial" panose="020B0604020202020204" pitchFamily="34" charset="0"/>
              <a:buChar char="•"/>
            </a:pPr>
            <a:r>
              <a:rPr lang="en-US" sz="1600" b="1" dirty="0" smtClean="0"/>
              <a:t>CreateActiveConfiguation:</a:t>
            </a:r>
            <a:r>
              <a:rPr lang="en-US" sz="1600" dirty="0" smtClean="0"/>
              <a:t> This can be called multiple times to allow different settings for various app stages</a:t>
            </a:r>
          </a:p>
          <a:p>
            <a:pPr marL="742950" lvl="1" indent="-285750">
              <a:buFont typeface="Arial" panose="020B0604020202020204" pitchFamily="34" charset="0"/>
              <a:buChar char="•"/>
            </a:pPr>
            <a:r>
              <a:rPr lang="en-US" sz="1600" b="1" dirty="0" smtClean="0"/>
              <a:t>CreateOutput:</a:t>
            </a:r>
            <a:r>
              <a:rPr lang="en-US" sz="1600" dirty="0" smtClean="0"/>
              <a:t> This can be called multiple times to store past results</a:t>
            </a:r>
          </a:p>
          <a:p>
            <a:pPr marL="285750" indent="-285750">
              <a:buFont typeface="Arial" panose="020B0604020202020204" pitchFamily="34" charset="0"/>
              <a:buChar char="•"/>
            </a:pPr>
            <a:r>
              <a:rPr lang="en-US" sz="1600" b="1" dirty="0" smtClean="0"/>
              <a:t>PXCModuleConfiguration:</a:t>
            </a:r>
          </a:p>
          <a:p>
            <a:pPr marL="742950" lvl="1" indent="-285750">
              <a:buFont typeface="Arial" panose="020B0604020202020204" pitchFamily="34" charset="0"/>
              <a:buChar char="•"/>
            </a:pPr>
            <a:r>
              <a:rPr lang="en-US" sz="1600" b="1" dirty="0" smtClean="0"/>
              <a:t>ApplyChanges:</a:t>
            </a:r>
            <a:r>
              <a:rPr lang="en-US" sz="1600" dirty="0" smtClean="0"/>
              <a:t> Updates the configuration parameters, must be called in order for configuration changes to be stored. Multiple instances instance of the configuration can be created and alternated, by called ApplyChanges. </a:t>
            </a:r>
          </a:p>
          <a:p>
            <a:pPr marL="742950" lvl="1" indent="-285750">
              <a:buFont typeface="Arial" panose="020B0604020202020204" pitchFamily="34" charset="0"/>
              <a:buChar char="•"/>
            </a:pPr>
            <a:r>
              <a:rPr lang="en-US" sz="1600" b="1" dirty="0" smtClean="0"/>
              <a:t>Update: </a:t>
            </a:r>
            <a:r>
              <a:rPr lang="en-US" sz="1600" dirty="0" smtClean="0"/>
              <a:t>Updates the configuration parameters to the latest available.</a:t>
            </a:r>
          </a:p>
          <a:p>
            <a:pPr marL="742950" lvl="1" indent="-285750">
              <a:buFont typeface="Arial" panose="020B0604020202020204" pitchFamily="34" charset="0"/>
              <a:buChar char="•"/>
            </a:pPr>
            <a:r>
              <a:rPr lang="en-US" sz="1600" b="1" dirty="0" smtClean="0"/>
              <a:t>RestoreDefaults: </a:t>
            </a:r>
            <a:r>
              <a:rPr lang="en-US" sz="1600" dirty="0" smtClean="0"/>
              <a:t>Restores the configuration parameters to their original default values. </a:t>
            </a:r>
          </a:p>
          <a:p>
            <a:pPr marL="285750" indent="-285750">
              <a:buFont typeface="Arial" panose="020B0604020202020204" pitchFamily="34" charset="0"/>
              <a:buChar char="•"/>
            </a:pPr>
            <a:r>
              <a:rPr lang="en-US" sz="1600" b="1" dirty="0" smtClean="0"/>
              <a:t>PXCModuleData:</a:t>
            </a:r>
          </a:p>
          <a:p>
            <a:pPr marL="742950" lvl="1" indent="-285750">
              <a:buFont typeface="Arial" panose="020B0604020202020204" pitchFamily="34" charset="0"/>
              <a:buChar char="•"/>
            </a:pPr>
            <a:r>
              <a:rPr lang="en-US" sz="1600" b="1" dirty="0" smtClean="0"/>
              <a:t>Update:</a:t>
            </a:r>
            <a:r>
              <a:rPr lang="en-US" sz="1600" dirty="0" smtClean="0"/>
              <a:t> This function retrieves the latest most up-to-date available output data. Multiple Instances can be used to store different results/events, or to calculate changes over time.</a:t>
            </a:r>
            <a:endParaRPr lang="en-US" sz="1600" b="1" dirty="0" smtClean="0"/>
          </a:p>
          <a:p>
            <a:pPr marL="742950" lvl="1"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4</a:t>
            </a:fld>
            <a:endParaRPr lang="he-IL"/>
          </a:p>
        </p:txBody>
      </p:sp>
    </p:spTree>
    <p:extLst>
      <p:ext uri="{BB962C8B-B14F-4D97-AF65-F5344CB8AC3E}">
        <p14:creationId xmlns:p14="http://schemas.microsoft.com/office/powerpoint/2010/main" val="3300395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smtClean="0"/>
              <a:t>Every module consists of the following basic block:</a:t>
            </a:r>
          </a:p>
          <a:p>
            <a:pPr marL="285750" lvl="0" indent="-285750">
              <a:buFont typeface="Arial" panose="020B0604020202020204" pitchFamily="34" charset="0"/>
              <a:buChar char="•"/>
            </a:pPr>
            <a:r>
              <a:rPr lang="en-US" sz="1600" dirty="0" smtClean="0"/>
              <a:t>The Core</a:t>
            </a:r>
            <a:r>
              <a:rPr lang="en-US" sz="1600" baseline="0" dirty="0" smtClean="0"/>
              <a:t> </a:t>
            </a:r>
            <a:r>
              <a:rPr lang="en-US" sz="1600" b="0" dirty="0" smtClean="0"/>
              <a:t>Module</a:t>
            </a:r>
            <a:r>
              <a:rPr lang="en-US" sz="1600" b="0" baseline="0" dirty="0" smtClean="0"/>
              <a:t> </a:t>
            </a:r>
            <a:r>
              <a:rPr lang="en-US" sz="1600" dirty="0" smtClean="0"/>
              <a:t>is the interface which provides member</a:t>
            </a:r>
            <a:r>
              <a:rPr lang="en-US" sz="1600" baseline="0" dirty="0" smtClean="0"/>
              <a:t> functions to do tracking and recognition</a:t>
            </a:r>
            <a:r>
              <a:rPr lang="en-US" sz="1600" dirty="0" smtClean="0"/>
              <a:t>.</a:t>
            </a:r>
          </a:p>
          <a:p>
            <a:pPr marL="285750" lvl="0" indent="-285750">
              <a:buFont typeface="Arial" panose="020B0604020202020204" pitchFamily="34" charset="0"/>
              <a:buChar char="•"/>
            </a:pPr>
            <a:r>
              <a:rPr lang="en-US" sz="1600" dirty="0" smtClean="0"/>
              <a:t>The </a:t>
            </a:r>
            <a:r>
              <a:rPr lang="en-US" sz="1600" b="0" dirty="0" smtClean="0"/>
              <a:t>Configuration module </a:t>
            </a:r>
            <a:r>
              <a:rPr lang="en-US" sz="1600" dirty="0" smtClean="0"/>
              <a:t>is an interface which provides member functions to configure the tracking module</a:t>
            </a:r>
            <a:endParaRPr lang="en-US" sz="1600" b="1" dirty="0" smtClean="0"/>
          </a:p>
          <a:p>
            <a:pPr marL="285750" lvl="0" indent="-285750">
              <a:buFont typeface="Arial" panose="020B0604020202020204" pitchFamily="34" charset="0"/>
              <a:buChar char="•"/>
            </a:pPr>
            <a:r>
              <a:rPr lang="en-US" sz="1600" dirty="0" smtClean="0"/>
              <a:t>The </a:t>
            </a:r>
            <a:r>
              <a:rPr lang="en-US" sz="1600" b="0" dirty="0" smtClean="0"/>
              <a:t>data module which </a:t>
            </a:r>
            <a:r>
              <a:rPr lang="en-US" sz="1600" b="0" baseline="0" dirty="0" smtClean="0"/>
              <a:t>is the </a:t>
            </a:r>
            <a:r>
              <a:rPr lang="en-US" sz="1600" dirty="0" smtClean="0"/>
              <a:t>interface manages the module output data</a:t>
            </a:r>
          </a:p>
          <a:p>
            <a:pPr marL="285750" lvl="0" indent="-285750">
              <a:buFont typeface="Arial" panose="020B0604020202020204" pitchFamily="34" charset="0"/>
              <a:buChar char="•"/>
            </a:pPr>
            <a:endParaRPr lang="en-US" sz="1600" dirty="0" smtClean="0"/>
          </a:p>
          <a:p>
            <a:pPr lvl="0" algn="l" rtl="0"/>
            <a:r>
              <a:rPr lang="en-US" b="1" dirty="0" smtClean="0"/>
              <a:t>A brief look at the pipeline:</a:t>
            </a:r>
          </a:p>
          <a:p>
            <a:pPr marL="171450" lvl="0" indent="-171450" algn="l" rtl="0">
              <a:buFont typeface="Courier New" panose="02070309020205020404" pitchFamily="49" charset="0"/>
              <a:buChar char="o"/>
            </a:pPr>
            <a:r>
              <a:rPr lang="en-US" b="1" dirty="0" smtClean="0"/>
              <a:t>PXCSenseManager</a:t>
            </a:r>
            <a:r>
              <a:rPr lang="en-US" dirty="0" smtClean="0"/>
              <a:t>: Is a helper</a:t>
            </a:r>
            <a:r>
              <a:rPr lang="en-US" baseline="0" dirty="0" smtClean="0"/>
              <a:t> interface to common SDK functionality such has the hand module, face module and so on.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err="1" smtClean="0"/>
              <a:t>PXCHandConfiguration</a:t>
            </a:r>
            <a:r>
              <a:rPr lang="en-US" dirty="0" smtClean="0"/>
              <a:t>:</a:t>
            </a:r>
            <a:r>
              <a:rPr lang="en-US" baseline="0" dirty="0" smtClean="0"/>
              <a:t> i</a:t>
            </a:r>
            <a:r>
              <a:rPr lang="en-US" dirty="0" smtClean="0"/>
              <a:t>s the interface provides member functions</a:t>
            </a:r>
            <a:r>
              <a:rPr lang="en-US" baseline="0" dirty="0" smtClean="0"/>
              <a:t> used to configure the hand tracking module</a:t>
            </a:r>
            <a:endParaRPr lang="en-US" dirty="0" smtClean="0"/>
          </a:p>
          <a:p>
            <a:pPr marL="171450" lvl="0" indent="-171450" algn="l" rtl="0">
              <a:buFont typeface="Courier New" panose="02070309020205020404" pitchFamily="49" charset="0"/>
              <a:buChar char="o"/>
            </a:pPr>
            <a:r>
              <a:rPr lang="en-US" b="1" dirty="0" err="1" smtClean="0"/>
              <a:t>PXCHandModule</a:t>
            </a:r>
            <a:r>
              <a:rPr lang="en-US" dirty="0" smtClean="0"/>
              <a:t>: is an interface that provides member functions to perform hand tracking and gesture recognition. </a:t>
            </a:r>
          </a:p>
          <a:p>
            <a:pPr marL="171450" lvl="0" indent="-171450" algn="l" rtl="0">
              <a:buFont typeface="Courier New" panose="02070309020205020404" pitchFamily="49" charset="0"/>
              <a:buChar char="o"/>
            </a:pPr>
            <a:r>
              <a:rPr lang="en-US" b="1" dirty="0" err="1" smtClean="0"/>
              <a:t>PXCHandData</a:t>
            </a:r>
            <a:r>
              <a:rPr lang="en-US" dirty="0" smtClean="0"/>
              <a:t>: is the interface which</a:t>
            </a:r>
            <a:r>
              <a:rPr lang="en-US" baseline="0" dirty="0" smtClean="0"/>
              <a:t> </a:t>
            </a:r>
            <a:r>
              <a:rPr lang="en-US" dirty="0" smtClean="0"/>
              <a:t>handles</a:t>
            </a:r>
            <a:r>
              <a:rPr lang="en-US" baseline="0" dirty="0" smtClean="0"/>
              <a:t> the hand tracking module output data. </a:t>
            </a:r>
            <a:endParaRPr lang="en-US" dirty="0" smtClean="0"/>
          </a:p>
          <a:p>
            <a:pPr marL="171450" lvl="0" indent="-171450" algn="l" rtl="0">
              <a:buFont typeface="Courier New" panose="02070309020205020404" pitchFamily="49" charset="0"/>
              <a:buChar char="o"/>
            </a:pPr>
            <a:r>
              <a:rPr lang="en-US" b="1" dirty="0" err="1" smtClean="0"/>
              <a:t>PXCMHandData.IHand</a:t>
            </a:r>
            <a:r>
              <a:rPr lang="en-US" dirty="0" smtClean="0"/>
              <a:t>: is the </a:t>
            </a:r>
            <a:r>
              <a:rPr lang="en-US" baseline="0" dirty="0" smtClean="0"/>
              <a:t>interface which manages the tracked hand data</a:t>
            </a: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PXCModule:</a:t>
            </a:r>
          </a:p>
          <a:p>
            <a:pPr marL="742950" lvl="1" indent="-285750">
              <a:buFont typeface="Arial" panose="020B0604020202020204" pitchFamily="34" charset="0"/>
              <a:buChar char="•"/>
            </a:pPr>
            <a:r>
              <a:rPr lang="en-US" sz="1600" b="1" dirty="0" smtClean="0"/>
              <a:t>CreateActiveConfiguation:</a:t>
            </a:r>
            <a:r>
              <a:rPr lang="en-US" sz="1600" dirty="0" smtClean="0"/>
              <a:t> This can be called multiple times to allow different settings for various app stages</a:t>
            </a:r>
          </a:p>
          <a:p>
            <a:pPr marL="742950" lvl="1" indent="-285750">
              <a:buFont typeface="Arial" panose="020B0604020202020204" pitchFamily="34" charset="0"/>
              <a:buChar char="•"/>
            </a:pPr>
            <a:r>
              <a:rPr lang="en-US" sz="1600" b="1" dirty="0" smtClean="0"/>
              <a:t>CreateOutput:</a:t>
            </a:r>
            <a:r>
              <a:rPr lang="en-US" sz="1600" dirty="0" smtClean="0"/>
              <a:t> This can be called multiple times to store past results</a:t>
            </a:r>
          </a:p>
          <a:p>
            <a:pPr marL="285750" indent="-285750">
              <a:buFont typeface="Arial" panose="020B0604020202020204" pitchFamily="34" charset="0"/>
              <a:buChar char="•"/>
            </a:pPr>
            <a:r>
              <a:rPr lang="en-US" sz="1600" b="1" dirty="0" smtClean="0"/>
              <a:t>PXCModuleConfiguration:</a:t>
            </a:r>
          </a:p>
          <a:p>
            <a:pPr marL="742950" lvl="1" indent="-285750">
              <a:buFont typeface="Arial" panose="020B0604020202020204" pitchFamily="34" charset="0"/>
              <a:buChar char="•"/>
            </a:pPr>
            <a:r>
              <a:rPr lang="en-US" sz="1600" b="1" dirty="0" smtClean="0"/>
              <a:t>ApplyChanges:</a:t>
            </a:r>
            <a:r>
              <a:rPr lang="en-US" sz="1600" dirty="0" smtClean="0"/>
              <a:t> Updates the configuration parameters, must be called in order for configuration changes to be stored. Multiple instances instance of the configuration can be created and alternated, by called ApplyChanges. </a:t>
            </a:r>
          </a:p>
          <a:p>
            <a:pPr marL="742950" lvl="1" indent="-285750">
              <a:buFont typeface="Arial" panose="020B0604020202020204" pitchFamily="34" charset="0"/>
              <a:buChar char="•"/>
            </a:pPr>
            <a:r>
              <a:rPr lang="en-US" sz="1600" b="1" dirty="0" smtClean="0"/>
              <a:t>Update: </a:t>
            </a:r>
            <a:r>
              <a:rPr lang="en-US" sz="1600" dirty="0" smtClean="0"/>
              <a:t>Updates the configuration parameters to the latest available.</a:t>
            </a:r>
          </a:p>
          <a:p>
            <a:pPr marL="742950" lvl="1" indent="-285750">
              <a:buFont typeface="Arial" panose="020B0604020202020204" pitchFamily="34" charset="0"/>
              <a:buChar char="•"/>
            </a:pPr>
            <a:r>
              <a:rPr lang="en-US" sz="1600" b="1" dirty="0" smtClean="0"/>
              <a:t>RestoreDefaults: </a:t>
            </a:r>
            <a:r>
              <a:rPr lang="en-US" sz="1600" dirty="0" smtClean="0"/>
              <a:t>Restores the configuration parameters to their original default values. </a:t>
            </a:r>
          </a:p>
          <a:p>
            <a:pPr marL="285750" indent="-285750">
              <a:buFont typeface="Arial" panose="020B0604020202020204" pitchFamily="34" charset="0"/>
              <a:buChar char="•"/>
            </a:pPr>
            <a:r>
              <a:rPr lang="en-US" sz="1600" b="1" dirty="0" smtClean="0"/>
              <a:t>PXCModuleData:</a:t>
            </a:r>
          </a:p>
          <a:p>
            <a:pPr marL="742950" lvl="1" indent="-285750">
              <a:buFont typeface="Arial" panose="020B0604020202020204" pitchFamily="34" charset="0"/>
              <a:buChar char="•"/>
            </a:pPr>
            <a:r>
              <a:rPr lang="en-US" sz="1600" b="1" dirty="0" smtClean="0"/>
              <a:t>Update:</a:t>
            </a:r>
            <a:r>
              <a:rPr lang="en-US" sz="1600" dirty="0" smtClean="0"/>
              <a:t> This function retrieves the latest most up-to-date available output data. Multiple Instances can be used to store different results/events, or to calculate changes over time.</a:t>
            </a:r>
            <a:endParaRPr lang="en-US" sz="1600" b="1" dirty="0" smtClean="0"/>
          </a:p>
          <a:p>
            <a:pPr marL="742950" lvl="1"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15574581-6476-4228-B5BE-2BC5B2A25AF6}" type="slidenum">
              <a:rPr lang="he-IL" smtClean="0"/>
              <a:t>6</a:t>
            </a:fld>
            <a:endParaRPr lang="he-IL"/>
          </a:p>
        </p:txBody>
      </p:sp>
    </p:spTree>
    <p:extLst>
      <p:ext uri="{BB962C8B-B14F-4D97-AF65-F5344CB8AC3E}">
        <p14:creationId xmlns:p14="http://schemas.microsoft.com/office/powerpoint/2010/main" val="158008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rtl="0"/>
            <a:r>
              <a:rPr lang="en-US" b="1" dirty="0" smtClean="0"/>
              <a:t>Click</a:t>
            </a:r>
          </a:p>
          <a:p>
            <a:pPr lvl="1" algn="l" rtl="0"/>
            <a:r>
              <a:rPr lang="en-US" b="1" dirty="0" smtClean="0"/>
              <a:t>Initialization:</a:t>
            </a:r>
            <a:endParaRPr lang="en-US" baseline="0" dirty="0" smtClean="0"/>
          </a:p>
          <a:p>
            <a:pPr marL="628650" lvl="1" indent="-171450" algn="l" rtl="0">
              <a:buFont typeface="Arial" panose="020B0604020202020204" pitchFamily="34" charset="0"/>
              <a:buChar char="•"/>
            </a:pPr>
            <a:r>
              <a:rPr lang="en-US" dirty="0" smtClean="0"/>
              <a:t>The </a:t>
            </a:r>
            <a:r>
              <a:rPr lang="en-US" b="1" dirty="0" err="1" smtClean="0"/>
              <a:t>Create</a:t>
            </a:r>
            <a:r>
              <a:rPr lang="en-US" b="1" baseline="0" dirty="0" err="1" smtClean="0"/>
              <a:t>Instance</a:t>
            </a:r>
            <a:r>
              <a:rPr lang="en-US" baseline="0" dirty="0" smtClean="0"/>
              <a:t> creates an instance of the </a:t>
            </a:r>
            <a:r>
              <a:rPr lang="en-US" baseline="0" dirty="0" err="1" smtClean="0"/>
              <a:t>PXCMSenseManager</a:t>
            </a:r>
            <a:r>
              <a:rPr lang="en-US" baseline="0" dirty="0" smtClean="0"/>
              <a:t> interface, which the interface to the SDK processing modules.</a:t>
            </a:r>
          </a:p>
          <a:p>
            <a:pPr marL="628650" lvl="1" indent="-171450" algn="l" rtl="0">
              <a:buFont typeface="Arial" panose="020B0604020202020204" pitchFamily="34" charset="0"/>
              <a:buChar char="•"/>
            </a:pPr>
            <a:r>
              <a:rPr lang="en-US" baseline="0" dirty="0" smtClean="0"/>
              <a:t>Calling </a:t>
            </a:r>
            <a:r>
              <a:rPr lang="en-US" b="1" baseline="0" dirty="0" smtClean="0"/>
              <a:t>EnableHand</a:t>
            </a:r>
            <a:r>
              <a:rPr lang="en-US" baseline="0" dirty="0" smtClean="0"/>
              <a:t> activates the PXCMHandModule in the pipeline.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Calling </a:t>
            </a:r>
            <a:r>
              <a:rPr lang="en-US" b="1" baseline="0" dirty="0" smtClean="0"/>
              <a:t>QueryHand</a:t>
            </a:r>
            <a:r>
              <a:rPr lang="en-US" baseline="0" dirty="0" smtClean="0"/>
              <a:t> returns the </a:t>
            </a:r>
            <a:r>
              <a:rPr lang="en-US" baseline="0" dirty="0" err="1" smtClean="0"/>
              <a:t>PXCMHandModule</a:t>
            </a:r>
            <a:r>
              <a:rPr lang="en-US" baseline="0" dirty="0" smtClean="0"/>
              <a:t> instance, </a:t>
            </a:r>
            <a:r>
              <a:rPr lang="en-US" sz="1200" baseline="0" dirty="0" smtClean="0"/>
              <a:t>which h</a:t>
            </a:r>
            <a:r>
              <a:rPr lang="en-US" sz="1200" dirty="0" smtClean="0"/>
              <a:t>andles tracking and gesture recognition. </a:t>
            </a:r>
            <a:endParaRPr lang="en-US" baseline="0"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Using the </a:t>
            </a:r>
            <a:r>
              <a:rPr lang="en-US" baseline="0" dirty="0" err="1" smtClean="0"/>
              <a:t>PXCMHandModule</a:t>
            </a:r>
            <a:r>
              <a:rPr lang="en-US" baseline="0" dirty="0" smtClean="0"/>
              <a:t> instance we then call </a:t>
            </a:r>
            <a:r>
              <a:rPr lang="en-US" b="1" baseline="0" dirty="0" smtClean="0"/>
              <a:t>CreateOutput</a:t>
            </a:r>
            <a:r>
              <a:rPr lang="en-US" baseline="0" dirty="0" smtClean="0"/>
              <a:t>, which returns an new instance of PXCMHandData, which is used to store and retrieve hand module data. </a:t>
            </a:r>
          </a:p>
          <a:p>
            <a:pPr marL="628650" lvl="1" indent="-171450" algn="l" rtl="0">
              <a:buFont typeface="Arial" panose="020B0604020202020204" pitchFamily="34" charset="0"/>
              <a:buChar char="•"/>
            </a:pPr>
            <a:r>
              <a:rPr lang="en-US" baseline="0" dirty="0" smtClean="0"/>
              <a:t>Calling </a:t>
            </a:r>
            <a:r>
              <a:rPr lang="en-US" b="1" baseline="0" dirty="0" smtClean="0"/>
              <a:t>Init</a:t>
            </a:r>
            <a:r>
              <a:rPr lang="en-US" baseline="0" dirty="0" smtClean="0"/>
              <a:t> initializes the SDK pipeline. </a:t>
            </a:r>
          </a:p>
          <a:p>
            <a:pPr lvl="1" algn="l" rtl="0"/>
            <a:endParaRPr lang="en-US" baseline="0" dirty="0" smtClean="0"/>
          </a:p>
          <a:p>
            <a:pPr lvl="1" algn="l" rtl="0"/>
            <a:r>
              <a:rPr lang="en-US" b="1" baseline="0" dirty="0" smtClean="0"/>
              <a:t>Processing Loop:</a:t>
            </a:r>
            <a:endParaRPr lang="en-US" baseline="0" dirty="0" smtClean="0"/>
          </a:p>
          <a:p>
            <a:pPr marL="628650" lvl="1" indent="-171450" algn="l" rtl="0">
              <a:buFont typeface="Arial" panose="020B0604020202020204" pitchFamily="34" charset="0"/>
              <a:buChar char="•"/>
            </a:pPr>
            <a:r>
              <a:rPr lang="en-US" baseline="0" dirty="0" smtClean="0"/>
              <a:t>Using the </a:t>
            </a:r>
            <a:r>
              <a:rPr lang="en-US" baseline="0" dirty="0" err="1" smtClean="0"/>
              <a:t>PXCMSenseManager</a:t>
            </a:r>
            <a:r>
              <a:rPr lang="en-US" baseline="0" dirty="0" smtClean="0"/>
              <a:t> instance you call </a:t>
            </a:r>
            <a:r>
              <a:rPr lang="en-US" b="1" baseline="0" dirty="0" smtClean="0"/>
              <a:t>AcquireFrame</a:t>
            </a:r>
            <a:r>
              <a:rPr lang="en-US" baseline="0" dirty="0" smtClean="0"/>
              <a:t> once the frame has signaled success </a:t>
            </a:r>
          </a:p>
          <a:p>
            <a:pPr marL="628650" lvl="1" indent="-171450" algn="l" rtl="0">
              <a:buFont typeface="Arial" panose="020B0604020202020204" pitchFamily="34" charset="0"/>
              <a:buChar char="•"/>
            </a:pPr>
            <a:r>
              <a:rPr lang="en-US" baseline="0" dirty="0" smtClean="0"/>
              <a:t>We call Update on the handData instance, which updates the output data to the latest available.</a:t>
            </a:r>
          </a:p>
          <a:p>
            <a:pPr marL="628650" lvl="1" indent="-171450" algn="l" rtl="0">
              <a:buFont typeface="Arial" panose="020B0604020202020204" pitchFamily="34" charset="0"/>
              <a:buChar char="•"/>
            </a:pPr>
            <a:r>
              <a:rPr lang="en-US" baseline="0" dirty="0" smtClean="0"/>
              <a:t>Calling </a:t>
            </a:r>
            <a:r>
              <a:rPr lang="en-US" b="1" baseline="0" dirty="0" err="1" smtClean="0"/>
              <a:t>QuertHandData</a:t>
            </a:r>
            <a:r>
              <a:rPr lang="en-US" baseline="0" dirty="0" smtClean="0"/>
              <a:t> enumerates the detected hands data, which is stored in </a:t>
            </a:r>
            <a:r>
              <a:rPr lang="en-US" b="1" baseline="0" dirty="0" err="1" smtClean="0"/>
              <a:t>Ihand</a:t>
            </a:r>
            <a:r>
              <a:rPr lang="en-US" baseline="0" dirty="0" smtClean="0"/>
              <a:t>. </a:t>
            </a:r>
          </a:p>
          <a:p>
            <a:pPr marL="628650" lvl="1" indent="-171450" algn="l" rtl="0">
              <a:buFont typeface="Arial" panose="020B0604020202020204" pitchFamily="34" charset="0"/>
              <a:buChar char="•"/>
            </a:pPr>
            <a:r>
              <a:rPr lang="en-US" baseline="0" dirty="0" smtClean="0"/>
              <a:t>The we </a:t>
            </a:r>
            <a:r>
              <a:rPr lang="en-US" b="1" baseline="0" dirty="0" smtClean="0"/>
              <a:t>release</a:t>
            </a:r>
            <a:r>
              <a:rPr lang="en-US" baseline="0" dirty="0" smtClean="0"/>
              <a:t> the frame, so that we can grab the next frame. </a:t>
            </a:r>
          </a:p>
          <a:p>
            <a:pPr marL="628650" lvl="1" indent="-171450" algn="l" rtl="0">
              <a:buFont typeface="Arial" panose="020B0604020202020204" pitchFamily="34" charset="0"/>
              <a:buChar char="•"/>
            </a:pPr>
            <a:endParaRPr lang="en-US" baseline="0" dirty="0" smtClean="0"/>
          </a:p>
          <a:p>
            <a:pPr marL="628650" lvl="1" indent="-171450" algn="l" rtl="0">
              <a:buFont typeface="Arial" panose="020B0604020202020204" pitchFamily="34" charset="0"/>
              <a:buChar char="•"/>
            </a:pPr>
            <a:r>
              <a:rPr lang="en-US" baseline="0" dirty="0" smtClean="0"/>
              <a:t>Initialization</a:t>
            </a:r>
          </a:p>
          <a:p>
            <a:pPr marL="1085850" lvl="2" indent="-171450" algn="l" rtl="0">
              <a:buFont typeface="Arial" panose="020B0604020202020204" pitchFamily="34" charset="0"/>
              <a:buChar char="•"/>
            </a:pPr>
            <a:r>
              <a:rPr lang="en-US" baseline="0" dirty="0" smtClean="0"/>
              <a:t>Create session instance</a:t>
            </a:r>
          </a:p>
          <a:p>
            <a:pPr marL="1085850" lvl="2" indent="-171450" algn="l" rtl="0">
              <a:buFont typeface="Arial" panose="020B0604020202020204" pitchFamily="34" charset="0"/>
              <a:buChar char="•"/>
            </a:pPr>
            <a:r>
              <a:rPr lang="en-US" baseline="0" dirty="0" smtClean="0"/>
              <a:t>Enabled hand tracking</a:t>
            </a:r>
          </a:p>
          <a:p>
            <a:pPr marL="1085850" lvl="2" indent="-171450" algn="l" rtl="0">
              <a:buFont typeface="Arial" panose="020B0604020202020204" pitchFamily="34" charset="0"/>
              <a:buChar char="•"/>
            </a:pPr>
            <a:r>
              <a:rPr lang="en-US" baseline="0" dirty="0" smtClean="0"/>
              <a:t>Query and return and instance of the </a:t>
            </a:r>
            <a:r>
              <a:rPr lang="en-US" baseline="0" dirty="0" err="1" smtClean="0"/>
              <a:t>handModule</a:t>
            </a:r>
            <a:endParaRPr lang="en-US" baseline="0" dirty="0" smtClean="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effectLst/>
              </a:rPr>
              <a:t>Create an instance of the output data storage. Returns</a:t>
            </a:r>
            <a:r>
              <a:rPr lang="en-US" baseline="0" dirty="0" smtClean="0">
                <a:effectLst/>
              </a:rPr>
              <a:t> an instance of handData</a:t>
            </a:r>
            <a:endParaRPr lang="en-US" baseline="0" dirty="0" smtClean="0"/>
          </a:p>
          <a:p>
            <a:pPr marL="1085850" lvl="2" indent="-171450" algn="l" rtl="0">
              <a:buFont typeface="Arial" panose="020B0604020202020204" pitchFamily="34" charset="0"/>
              <a:buChar char="•"/>
            </a:pPr>
            <a:r>
              <a:rPr lang="en-US" baseline="0" dirty="0" smtClean="0"/>
              <a:t>Initialize the pipeline</a:t>
            </a:r>
          </a:p>
          <a:p>
            <a:pPr marL="628650" lvl="1" indent="-171450" algn="l" rtl="0">
              <a:buFont typeface="Arial" panose="020B0604020202020204" pitchFamily="34" charset="0"/>
              <a:buChar char="•"/>
            </a:pPr>
            <a:r>
              <a:rPr lang="en-US" baseline="0" dirty="0" smtClean="0"/>
              <a:t>Processing</a:t>
            </a:r>
          </a:p>
          <a:p>
            <a:pPr marL="1085850" lvl="2" indent="-171450" algn="l" rtl="0">
              <a:buFont typeface="Arial" panose="020B0604020202020204" pitchFamily="34" charset="0"/>
              <a:buChar char="•"/>
            </a:pPr>
            <a:r>
              <a:rPr lang="en-US" baseline="0" dirty="0" smtClean="0"/>
              <a:t>Acquire the frame</a:t>
            </a:r>
          </a:p>
          <a:p>
            <a:pPr marL="1085850" lvl="2" indent="-171450" algn="l" rtl="0">
              <a:buFont typeface="Arial" panose="020B0604020202020204" pitchFamily="34" charset="0"/>
              <a:buChar char="•"/>
            </a:pPr>
            <a:r>
              <a:rPr lang="en-US" baseline="0" dirty="0" smtClean="0"/>
              <a:t>Update to the latest data</a:t>
            </a:r>
          </a:p>
          <a:p>
            <a:pPr marL="1085850" lvl="2" indent="-171450" algn="l" rtl="0">
              <a:buFont typeface="Arial" panose="020B0604020202020204" pitchFamily="34" charset="0"/>
              <a:buChar char="•"/>
            </a:pPr>
            <a:r>
              <a:rPr lang="en-US" baseline="0" dirty="0" smtClean="0"/>
              <a:t>Query and store the latest hand data </a:t>
            </a:r>
          </a:p>
          <a:p>
            <a:pPr marL="1085850" lvl="2" indent="-171450" algn="l" rtl="0">
              <a:buFont typeface="Arial" panose="020B0604020202020204" pitchFamily="34" charset="0"/>
              <a:buChar char="•"/>
            </a:pPr>
            <a:r>
              <a:rPr lang="en-US" baseline="0" dirty="0" err="1" smtClean="0"/>
              <a:t>Ihand</a:t>
            </a:r>
            <a:r>
              <a:rPr lang="en-US" baseline="0" dirty="0" smtClean="0"/>
              <a:t> instance then used to query hand specific data for the capture hand data</a:t>
            </a:r>
          </a:p>
          <a:p>
            <a:pPr marL="1085850" lvl="2" indent="-171450" algn="l" rtl="0">
              <a:buFont typeface="Arial" panose="020B0604020202020204" pitchFamily="34" charset="0"/>
              <a:buChar char="•"/>
            </a:pPr>
            <a:r>
              <a:rPr lang="en-US" baseline="0" dirty="0" smtClean="0"/>
              <a:t>Release the frame</a:t>
            </a:r>
          </a:p>
          <a:p>
            <a:pPr marL="628650" lvl="1" indent="-171450" algn="l" rtl="0">
              <a:buFont typeface="Arial" panose="020B0604020202020204" pitchFamily="34" charset="0"/>
              <a:buChar char="•"/>
            </a:pPr>
            <a:endParaRPr lang="en-US" baseline="0" dirty="0" smtClean="0"/>
          </a:p>
          <a:p>
            <a:pPr lvl="1" algn="l" rtl="0"/>
            <a:r>
              <a:rPr lang="en-US" baseline="0" dirty="0" smtClean="0"/>
              <a:t> </a:t>
            </a:r>
          </a:p>
        </p:txBody>
      </p:sp>
      <p:sp>
        <p:nvSpPr>
          <p:cNvPr id="4" name="Slide Number Placeholder 3"/>
          <p:cNvSpPr>
            <a:spLocks noGrp="1"/>
          </p:cNvSpPr>
          <p:nvPr>
            <p:ph type="sldNum" sz="quarter" idx="10"/>
          </p:nvPr>
        </p:nvSpPr>
        <p:spPr/>
        <p:txBody>
          <a:bodyPr/>
          <a:lstStyle/>
          <a:p>
            <a:fld id="{15574581-6476-4228-B5BE-2BC5B2A25AF6}" type="slidenum">
              <a:rPr lang="he-IL" smtClean="0"/>
              <a:t>7</a:t>
            </a:fld>
            <a:endParaRPr lang="he-IL"/>
          </a:p>
        </p:txBody>
      </p:sp>
    </p:spTree>
    <p:extLst>
      <p:ext uri="{BB962C8B-B14F-4D97-AF65-F5344CB8AC3E}">
        <p14:creationId xmlns:p14="http://schemas.microsoft.com/office/powerpoint/2010/main" val="158008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8</a:t>
            </a:fld>
            <a:endParaRPr lang="en-US"/>
          </a:p>
        </p:txBody>
      </p:sp>
    </p:spTree>
    <p:extLst>
      <p:ext uri="{BB962C8B-B14F-4D97-AF65-F5344CB8AC3E}">
        <p14:creationId xmlns:p14="http://schemas.microsoft.com/office/powerpoint/2010/main" val="198491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access the hand data, every frame:</a:t>
            </a:r>
          </a:p>
          <a:p>
            <a:pPr marL="171450" indent="-171450">
              <a:buFont typeface="Arial" panose="020B0604020202020204" pitchFamily="34" charset="0"/>
              <a:buChar char="•"/>
            </a:pPr>
            <a:r>
              <a:rPr lang="en-US" dirty="0" smtClean="0"/>
              <a:t>Update</a:t>
            </a:r>
            <a:r>
              <a:rPr lang="en-US" baseline="0" dirty="0" smtClean="0"/>
              <a:t> and capture the new frame</a:t>
            </a:r>
          </a:p>
          <a:p>
            <a:pPr marL="171450" indent="-171450">
              <a:buFont typeface="Arial" panose="020B0604020202020204" pitchFamily="34" charset="0"/>
              <a:buChar char="•"/>
            </a:pPr>
            <a:r>
              <a:rPr lang="en-US" baseline="0" dirty="0" smtClean="0"/>
              <a:t>Retrieve the hand module instance </a:t>
            </a:r>
          </a:p>
          <a:p>
            <a:pPr marL="171450" indent="-171450">
              <a:buFont typeface="Arial" panose="020B0604020202020204" pitchFamily="34" charset="0"/>
              <a:buChar char="•"/>
            </a:pPr>
            <a:r>
              <a:rPr lang="en-US" baseline="0" dirty="0" smtClean="0"/>
              <a:t>Retrieve the hand data instance</a:t>
            </a:r>
          </a:p>
          <a:p>
            <a:pPr marL="171450" indent="-171450">
              <a:buFont typeface="Arial" panose="020B0604020202020204" pitchFamily="34" charset="0"/>
              <a:buChar char="•"/>
            </a:pPr>
            <a:r>
              <a:rPr lang="en-US" baseline="0" dirty="0" smtClean="0"/>
              <a:t>Update the hand data</a:t>
            </a:r>
          </a:p>
          <a:p>
            <a:pPr marL="171450" indent="-171450">
              <a:buFont typeface="Arial" panose="020B0604020202020204" pitchFamily="34" charset="0"/>
              <a:buChar char="•"/>
            </a:pPr>
            <a:r>
              <a:rPr lang="en-US" baseline="0" dirty="0" smtClean="0"/>
              <a:t>And Query various hand items and process the data.</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9</a:t>
            </a:fld>
            <a:endParaRPr lang="he-IL"/>
          </a:p>
        </p:txBody>
      </p:sp>
    </p:spTree>
    <p:extLst>
      <p:ext uri="{BB962C8B-B14F-4D97-AF65-F5344CB8AC3E}">
        <p14:creationId xmlns:p14="http://schemas.microsoft.com/office/powerpoint/2010/main" val="1669237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understand how the application will</a:t>
            </a:r>
            <a:r>
              <a:rPr lang="en-US" baseline="0" dirty="0" smtClean="0"/>
              <a:t> process frames. Depending on whether the application requires a high frame rate and what modules the application will be using is the determining factor for the acquire frame parameters.  </a:t>
            </a:r>
          </a:p>
          <a:p>
            <a:r>
              <a:rPr lang="en-US" dirty="0" smtClean="0"/>
              <a:t>Take for example, a</a:t>
            </a:r>
            <a:r>
              <a:rPr lang="en-US" baseline="0" dirty="0" smtClean="0"/>
              <a:t> Unity application: If the applications uses true, the main processing thread will be block, the main thread is where the game logic is housed, so the application will become un responsive until the modules have signaled success.</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10</a:t>
            </a:fld>
            <a:endParaRPr lang="en-US"/>
          </a:p>
        </p:txBody>
      </p:sp>
    </p:spTree>
    <p:extLst>
      <p:ext uri="{BB962C8B-B14F-4D97-AF65-F5344CB8AC3E}">
        <p14:creationId xmlns:p14="http://schemas.microsoft.com/office/powerpoint/2010/main" val="4182595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6" name="Picture 5" descr="PPTCovers-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8707"/>
            <a:ext cx="11026000" cy="3822320"/>
          </a:xfrm>
          <a:prstGeom prst="rect">
            <a:avLst/>
          </a:prstGeom>
        </p:spPr>
      </p:pic>
      <p:sp>
        <p:nvSpPr>
          <p:cNvPr id="12"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dirty="0" smtClean="0">
                <a:solidFill>
                  <a:schemeClr val="tx2"/>
                </a:solidFill>
                <a:latin typeface="+mn-lt"/>
                <a:cs typeface="Neo Sans Intel"/>
              </a:rPr>
              <a:t>INTEL CONFIDENTIAL</a:t>
            </a:r>
            <a:r>
              <a:rPr lang="en-US" sz="800" b="0" i="0" kern="1200" dirty="0" smtClean="0">
                <a:solidFill>
                  <a:schemeClr val="tx2"/>
                </a:solidFill>
                <a:latin typeface="+mn-lt"/>
                <a:ea typeface="+mn-ea"/>
                <a:cs typeface="Neo Sans Intel"/>
              </a:rPr>
              <a:t>, FOR INTERNAL USE ONLY</a:t>
            </a:r>
          </a:p>
        </p:txBody>
      </p:sp>
      <p:sp>
        <p:nvSpPr>
          <p:cNvPr id="48131" name="Rectangle 3"/>
          <p:cNvSpPr>
            <a:spLocks noGrp="1" noChangeArrowheads="1"/>
          </p:cNvSpPr>
          <p:nvPr>
            <p:ph type="ctrTitle"/>
          </p:nvPr>
        </p:nvSpPr>
        <p:spPr>
          <a:xfrm>
            <a:off x="609602" y="2624999"/>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3170987" y="4353386"/>
            <a:ext cx="5955651" cy="933589"/>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a:p>
            <a:endParaRPr lang="en-US" dirty="0"/>
          </a:p>
        </p:txBody>
      </p:sp>
      <p:pic>
        <p:nvPicPr>
          <p:cNvPr id="7" name="Picture 6"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2166267610"/>
      </p:ext>
    </p:extLst>
  </p:cSld>
  <p:clrMapOvr>
    <a:masterClrMapping/>
  </p:clrMapOvr>
  <p:transition/>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7497657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25509698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4000" b="0" i="0" cap="none">
                <a:solidFill>
                  <a:srgbClr val="FFFFFF"/>
                </a:solidFill>
                <a:latin typeface="+mn-lt"/>
                <a:cs typeface="Neo Sans Intel"/>
              </a:defRPr>
            </a:lvl1pPr>
          </a:lstStyle>
          <a:p>
            <a:r>
              <a:rPr lang="en-US" dirty="0" smtClean="0"/>
              <a:t>Thank You</a:t>
            </a:r>
            <a:endParaRPr lang="en-US" dirty="0"/>
          </a:p>
        </p:txBody>
      </p:sp>
      <p:pic>
        <p:nvPicPr>
          <p:cNvPr id="5" name="Picture 4" descr="Intel_logo_white.png"/>
          <p:cNvPicPr>
            <a:picLocks noChangeAspect="1"/>
          </p:cNvPicPr>
          <p:nvPr/>
        </p:nvPicPr>
        <p:blipFill>
          <a:blip r:embed="rId2" cstate="print"/>
          <a:stretch>
            <a:fillRect/>
          </a:stretch>
        </p:blipFill>
        <p:spPr>
          <a:xfrm>
            <a:off x="10627551" y="301373"/>
            <a:ext cx="1129339" cy="745688"/>
          </a:xfrm>
          <a:prstGeom prst="rect">
            <a:avLst/>
          </a:prstGeom>
        </p:spPr>
      </p:pic>
      <p:sp>
        <p:nvSpPr>
          <p:cNvPr id="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7" name="Slide Number Placeholder 6"/>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902892235"/>
      </p:ext>
    </p:extLst>
  </p:cSld>
  <p:clrMapOvr>
    <a:masterClrMapping/>
  </p:clrMapOvr>
  <p:transition/>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inal Slide with White Logo">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pic>
        <p:nvPicPr>
          <p:cNvPr id="4" name="Picture 3" descr="intel_wht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3414"/>
            <a:ext cx="2901282" cy="1912019"/>
          </a:xfrm>
          <a:prstGeom prst="rect">
            <a:avLst/>
          </a:prstGeom>
        </p:spPr>
      </p:pic>
    </p:spTree>
    <p:extLst>
      <p:ext uri="{BB962C8B-B14F-4D97-AF65-F5344CB8AC3E}">
        <p14:creationId xmlns:p14="http://schemas.microsoft.com/office/powerpoint/2010/main" val="2113643325"/>
      </p:ext>
    </p:extLst>
  </p:cSld>
  <p:clrMapOvr>
    <a:masterClrMapping/>
  </p:clrMapOvr>
  <p:transition/>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inal Slide with Blue Logo">
    <p:spTree>
      <p:nvGrpSpPr>
        <p:cNvPr id="1" name=""/>
        <p:cNvGrpSpPr/>
        <p:nvPr/>
      </p:nvGrpSpPr>
      <p:grpSpPr>
        <a:xfrm>
          <a:off x="0" y="0"/>
          <a:ext cx="0" cy="0"/>
          <a:chOff x="0" y="0"/>
          <a:chExt cx="0" cy="0"/>
        </a:xfrm>
      </p:grpSpPr>
      <p:pic>
        <p:nvPicPr>
          <p:cNvPr id="5" name="Picture 4" descr="intel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2991"/>
            <a:ext cx="2901282" cy="1912019"/>
          </a:xfrm>
          <a:prstGeom prst="rect">
            <a:avLst/>
          </a:prstGeom>
        </p:spPr>
      </p:pic>
    </p:spTree>
    <p:extLst>
      <p:ext uri="{BB962C8B-B14F-4D97-AF65-F5344CB8AC3E}">
        <p14:creationId xmlns:p14="http://schemas.microsoft.com/office/powerpoint/2010/main" val="2385403385"/>
      </p:ext>
    </p:extLst>
  </p:cSld>
  <p:clrMapOvr>
    <a:masterClrMapping/>
  </p:clrMapOvr>
  <p:transition/>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Option 2">
    <p:spTree>
      <p:nvGrpSpPr>
        <p:cNvPr id="1" name=""/>
        <p:cNvGrpSpPr/>
        <p:nvPr/>
      </p:nvGrpSpPr>
      <p:grpSpPr>
        <a:xfrm>
          <a:off x="0" y="0"/>
          <a:ext cx="0" cy="0"/>
          <a:chOff x="0" y="0"/>
          <a:chExt cx="0" cy="0"/>
        </a:xfrm>
      </p:grpSpPr>
      <p:pic>
        <p:nvPicPr>
          <p:cNvPr id="3" name="Picture 2" descr="PPTCovers-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5601"/>
            <a:ext cx="11009744" cy="4102745"/>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8" name="Rectangle 3"/>
          <p:cNvSpPr>
            <a:spLocks noGrp="1" noChangeArrowheads="1"/>
          </p:cNvSpPr>
          <p:nvPr>
            <p:ph type="ctrTitle"/>
          </p:nvPr>
        </p:nvSpPr>
        <p:spPr>
          <a:xfrm>
            <a:off x="609602" y="2363973"/>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584" y="3264183"/>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1743920535"/>
      </p:ext>
    </p:extLst>
  </p:cSld>
  <p:clrMapOvr>
    <a:masterClrMapping/>
  </p:clrMapOvr>
  <p:transition/>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Option 3">
    <p:spTree>
      <p:nvGrpSpPr>
        <p:cNvPr id="1" name=""/>
        <p:cNvGrpSpPr/>
        <p:nvPr/>
      </p:nvGrpSpPr>
      <p:grpSpPr>
        <a:xfrm>
          <a:off x="0" y="0"/>
          <a:ext cx="0" cy="0"/>
          <a:chOff x="0" y="0"/>
          <a:chExt cx="0" cy="0"/>
        </a:xfrm>
      </p:grpSpPr>
      <p:pic>
        <p:nvPicPr>
          <p:cNvPr id="5" name="Picture 4" descr="PPTCovers-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69535"/>
            <a:ext cx="11123539" cy="2904841"/>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9" name="Rectangle 3"/>
          <p:cNvSpPr>
            <a:spLocks noGrp="1" noChangeArrowheads="1"/>
          </p:cNvSpPr>
          <p:nvPr>
            <p:ph type="ctrTitle"/>
          </p:nvPr>
        </p:nvSpPr>
        <p:spPr>
          <a:xfrm>
            <a:off x="609601" y="2782554"/>
            <a:ext cx="9005344" cy="584775"/>
          </a:xfrm>
          <a:prstGeom prst="rect">
            <a:avLst/>
          </a:prstGeom>
        </p:spPr>
        <p:txBody>
          <a:bodyPr wrap="squar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276" y="3750107"/>
            <a:ext cx="5791200" cy="630942"/>
          </a:xfrm>
          <a:prstGeom prst="rect">
            <a:avLst/>
          </a:prstGeom>
        </p:spPr>
        <p:txBody>
          <a:bodyPr wrap="square">
            <a:spAutoFit/>
          </a:bodyPr>
          <a:lstStyle>
            <a:lvl1pPr marL="0" indent="0" algn="l">
              <a:lnSpc>
                <a:spcPts val="2160"/>
              </a:lnSpc>
              <a:spcBef>
                <a:spcPts val="0"/>
              </a:spcBef>
              <a:spcAft>
                <a:spcPts val="0"/>
              </a:spcAft>
              <a:defRPr sz="2000">
                <a:solidFill>
                  <a:schemeClr val="bg1"/>
                </a:solidFill>
                <a:latin typeface="+mn-lt"/>
                <a:cs typeface="Verdana"/>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60587505"/>
      </p:ext>
    </p:extLst>
  </p:cSld>
  <p:clrMapOvr>
    <a:masterClrMapping/>
  </p:clrMapOvr>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Option 4">
    <p:spTree>
      <p:nvGrpSpPr>
        <p:cNvPr id="1" name=""/>
        <p:cNvGrpSpPr/>
        <p:nvPr/>
      </p:nvGrpSpPr>
      <p:grpSpPr>
        <a:xfrm>
          <a:off x="0" y="0"/>
          <a:ext cx="0" cy="0"/>
          <a:chOff x="0" y="0"/>
          <a:chExt cx="0" cy="0"/>
        </a:xfrm>
      </p:grpSpPr>
      <p:pic>
        <p:nvPicPr>
          <p:cNvPr id="6" name="Picture 5" descr="PPTCovers-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8"/>
            <a:ext cx="11326745" cy="3724780"/>
          </a:xfrm>
          <a:prstGeom prst="rect">
            <a:avLst/>
          </a:prstGeom>
        </p:spPr>
      </p:pic>
      <p:sp>
        <p:nvSpPr>
          <p:cNvPr id="9"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10" name="Rectangle 3"/>
          <p:cNvSpPr>
            <a:spLocks noGrp="1" noChangeArrowheads="1"/>
          </p:cNvSpPr>
          <p:nvPr>
            <p:ph type="ctrTitle"/>
          </p:nvPr>
        </p:nvSpPr>
        <p:spPr>
          <a:xfrm>
            <a:off x="791376" y="4208491"/>
            <a:ext cx="7156639" cy="584775"/>
          </a:xfrm>
          <a:prstGeom prst="rect">
            <a:avLst/>
          </a:prstGeom>
        </p:spPr>
        <p:txBody>
          <a:bodyPr wrap="none" anchor="ctr" anchorCtr="0">
            <a:spAutoFit/>
          </a:bodyPr>
          <a:lstStyle>
            <a:lvl1pPr algn="l">
              <a:lnSpc>
                <a:spcPct val="100000"/>
              </a:lnSpc>
              <a:defRPr sz="3800" b="0" i="0" baseline="0">
                <a:solidFill>
                  <a:schemeClr val="tx1"/>
                </a:solidFill>
                <a:latin typeface="+mn-lt"/>
                <a:cs typeface="Neo Sans Intel"/>
              </a:defRPr>
            </a:lvl1pPr>
          </a:lstStyle>
          <a:p>
            <a:r>
              <a:rPr lang="en-US" altLang="ja-JP" smtClean="0"/>
              <a:t>Click to edit Master title style</a:t>
            </a:r>
            <a:endParaRPr lang="en-US" altLang="ja-JP" dirty="0"/>
          </a:p>
        </p:txBody>
      </p:sp>
      <p:pic>
        <p:nvPicPr>
          <p:cNvPr id="8" name="Picture 7"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5873926"/>
            <a:ext cx="1126493" cy="741969"/>
          </a:xfrm>
          <a:prstGeom prst="rect">
            <a:avLst/>
          </a:prstGeom>
        </p:spPr>
      </p:pic>
      <p:sp>
        <p:nvSpPr>
          <p:cNvPr id="11" name="Rectangle 4"/>
          <p:cNvSpPr>
            <a:spLocks noGrp="1" noChangeArrowheads="1"/>
          </p:cNvSpPr>
          <p:nvPr>
            <p:ph type="subTitle" idx="1" hasCustomPrompt="1"/>
          </p:nvPr>
        </p:nvSpPr>
        <p:spPr>
          <a:xfrm>
            <a:off x="789777" y="5130725"/>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tx1"/>
                </a:solidFill>
                <a:latin typeface="+mn-lt"/>
                <a:cs typeface="Neo Sans Intel Medium"/>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84" t="94" r="633" b="2574"/>
          <a:stretch/>
        </p:blipFill>
        <p:spPr bwMode="auto">
          <a:xfrm>
            <a:off x="0" y="914400"/>
            <a:ext cx="9875520"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28558" y="1795929"/>
            <a:ext cx="3840480"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smtClean="0">
                <a:solidFill>
                  <a:srgbClr val="00CC00"/>
                </a:solidFill>
                <a:latin typeface="Neo Sans Intel" pitchFamily="34" charset="0"/>
                <a:cs typeface="Arial" pitchFamily="34" charset="0"/>
              </a:rPr>
              <a:t>2014 Virtual SES</a:t>
            </a:r>
          </a:p>
        </p:txBody>
      </p:sp>
      <p:sp>
        <p:nvSpPr>
          <p:cNvPr id="12" name="Rectangle 11"/>
          <p:cNvSpPr/>
          <p:nvPr/>
        </p:nvSpPr>
        <p:spPr>
          <a:xfrm>
            <a:off x="6041985" y="2462368"/>
            <a:ext cx="3692324"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3599886818"/>
      </p:ext>
    </p:extLst>
  </p:cSld>
  <p:clrMapOvr>
    <a:masterClrMapping/>
  </p:clrMapOvr>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5" name="Slide Number Placeholder 4"/>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790406622"/>
      </p:ext>
    </p:extLst>
  </p:cSld>
  <p:clrMapOvr>
    <a:masterClrMapping/>
  </p:clrMapOvr>
  <p:transition/>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6170341"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8" name="Picture Placeholder 7"/>
          <p:cNvSpPr>
            <a:spLocks noGrp="1"/>
          </p:cNvSpPr>
          <p:nvPr>
            <p:ph type="pic" sz="quarter" idx="10" hasCustomPrompt="1"/>
          </p:nvPr>
        </p:nvSpPr>
        <p:spPr>
          <a:xfrm>
            <a:off x="7137400" y="0"/>
            <a:ext cx="5054600" cy="6858000"/>
          </a:xfrm>
          <a:prstGeom prst="rect">
            <a:avLst/>
          </a:prstGeom>
          <a:solidFill>
            <a:schemeClr val="tx2"/>
          </a:solidFill>
        </p:spPr>
        <p:txBody>
          <a:bodyPr anchor="ctr" anchorCtr="0"/>
          <a:lstStyle>
            <a:lvl1pPr algn="ctr">
              <a:defRPr lang="en-US" sz="1600" b="0" i="0" baseline="0" smtClean="0">
                <a:latin typeface="+mn-lt"/>
              </a:defRPr>
            </a:lvl1pPr>
          </a:lstStyle>
          <a:p>
            <a:r>
              <a:rPr lang="en-US" dirty="0" smtClean="0"/>
              <a:t>Photo goes here </a:t>
            </a:r>
            <a:endParaRPr lang="en-US" dirty="0"/>
          </a:p>
        </p:txBody>
      </p:sp>
      <p:sp>
        <p:nvSpPr>
          <p:cNvPr id="6" name="Slide Number Placeholder 5"/>
          <p:cNvSpPr>
            <a:spLocks noGrp="1"/>
          </p:cNvSpPr>
          <p:nvPr>
            <p:ph type="sldNum" sz="quarter" idx="11"/>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2592877885"/>
      </p:ext>
    </p:extLst>
  </p:cSld>
  <p:clrMapOvr>
    <a:masterClrMapping/>
  </p:clrMapOvr>
  <p:transition/>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Divider-option 3">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Neo Sans Intel"/>
                <a:cs typeface="Neo Sans Intel"/>
              </a:rPr>
              <a:t>INTEL CONFIDENTIAL</a:t>
            </a:r>
            <a:endParaRPr lang="en-US" sz="800" b="0" i="0" dirty="0">
              <a:solidFill>
                <a:schemeClr val="bg1"/>
              </a:solidFill>
              <a:latin typeface="Neo Sans Intel"/>
              <a:cs typeface="Neo Sans Intel"/>
            </a:endParaRPr>
          </a:p>
        </p:txBody>
      </p:sp>
      <p:sp>
        <p:nvSpPr>
          <p:cNvPr id="15" name="Rectangle 4"/>
          <p:cNvSpPr>
            <a:spLocks noGrp="1" noChangeArrowheads="1"/>
          </p:cNvSpPr>
          <p:nvPr>
            <p:ph type="sldNum" sz="quarter" idx="4"/>
          </p:nvPr>
        </p:nvSpPr>
        <p:spPr bwMode="auto">
          <a:xfrm>
            <a:off x="101603" y="6553200"/>
            <a:ext cx="554567"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800" b="0">
                <a:solidFill>
                  <a:schemeClr val="bg1"/>
                </a:solidFill>
                <a:latin typeface="Neo Sans Intel Light" pitchFamily="34" charset="0"/>
                <a:ea typeface="MS PGothic" pitchFamily="34" charset="-128"/>
                <a:cs typeface="Arial" pitchFamily="34" charset="0"/>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Picture Placeholder 7"/>
          <p:cNvSpPr>
            <a:spLocks noGrp="1"/>
          </p:cNvSpPr>
          <p:nvPr>
            <p:ph type="pic" sz="quarter" idx="10" hasCustomPrompt="1"/>
          </p:nvPr>
        </p:nvSpPr>
        <p:spPr>
          <a:xfrm>
            <a:off x="0" y="0"/>
            <a:ext cx="12192000" cy="6858000"/>
          </a:xfrm>
          <a:prstGeom prst="rect">
            <a:avLst/>
          </a:prstGeom>
          <a:solidFill>
            <a:schemeClr val="tx2"/>
          </a:solidFill>
        </p:spPr>
        <p:txBody>
          <a:bodyPr anchor="ctr" anchorCtr="0"/>
          <a:lstStyle>
            <a:lvl1pPr marL="0" marR="0" indent="0" algn="ctr" defTabSz="914400" rtl="0" eaLnBrk="1" fontAlgn="base" latinLnBrk="0" hangingPunct="1">
              <a:lnSpc>
                <a:spcPct val="100000"/>
              </a:lnSpc>
              <a:spcBef>
                <a:spcPct val="75000"/>
              </a:spcBef>
              <a:spcAft>
                <a:spcPct val="0"/>
              </a:spcAft>
              <a:buClrTx/>
              <a:buSzTx/>
              <a:buFontTx/>
              <a:buNone/>
              <a:tabLst/>
              <a:defRPr/>
            </a:lvl1pPr>
          </a:lstStyle>
          <a:p>
            <a:r>
              <a:rPr lang="en-US" dirty="0" smtClean="0"/>
              <a:t>Photo goes here</a:t>
            </a:r>
          </a:p>
          <a:p>
            <a:endParaRPr lang="en-US" dirty="0"/>
          </a:p>
        </p:txBody>
      </p:sp>
      <p:sp>
        <p:nvSpPr>
          <p:cNvPr id="9" name="Title 1"/>
          <p:cNvSpPr>
            <a:spLocks noGrp="1" noChangeAspect="1"/>
          </p:cNvSpPr>
          <p:nvPr>
            <p:ph type="title" hasCustomPrompt="1"/>
          </p:nvPr>
        </p:nvSpPr>
        <p:spPr>
          <a:xfrm>
            <a:off x="0" y="409575"/>
            <a:ext cx="6583680" cy="1618488"/>
          </a:xfrm>
          <a:prstGeom prst="rect">
            <a:avLst/>
          </a:prstGeom>
          <a:blipFill>
            <a:blip r:embed="rId2" cstate="print"/>
            <a:stretch>
              <a:fillRect/>
            </a:stretch>
          </a:blipFill>
        </p:spPr>
        <p:txBody>
          <a:bodyPr anchor="ctr" anchorCtr="0"/>
          <a:lstStyle>
            <a:lvl1pPr marL="285750" indent="0" algn="l">
              <a:lnSpc>
                <a:spcPct val="100000"/>
              </a:lnSpc>
              <a:defRPr sz="3600" b="0" i="0" cap="none">
                <a:solidFill>
                  <a:srgbClr val="FFFFFF"/>
                </a:solidFill>
                <a:latin typeface="+mn-lt"/>
                <a:cs typeface="Neo Sans Intel"/>
              </a:defRPr>
            </a:lvl1pPr>
          </a:lstStyle>
          <a:p>
            <a:r>
              <a:rPr lang="en-US" dirty="0" smtClean="0"/>
              <a:t>Click To Edit Section Divider title Style</a:t>
            </a:r>
            <a:endParaRPr lang="en-US" dirty="0"/>
          </a:p>
        </p:txBody>
      </p:sp>
    </p:spTree>
    <p:extLst>
      <p:ext uri="{BB962C8B-B14F-4D97-AF65-F5344CB8AC3E}">
        <p14:creationId xmlns:p14="http://schemas.microsoft.com/office/powerpoint/2010/main" val="1896101788"/>
      </p:ext>
    </p:extLst>
  </p:cSld>
  <p:clrMapOvr>
    <a:masterClrMapping/>
  </p:clrMapOvr>
  <p:transition/>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600" y="409575"/>
            <a:ext cx="10972800" cy="885826"/>
          </a:xfrm>
          <a:prstGeom prst="rect">
            <a:avLst/>
          </a:prstGeom>
        </p:spPr>
        <p:txBody>
          <a:bodyPr/>
          <a:lstStyle/>
          <a:p>
            <a:r>
              <a:rPr lang="en-US" smtClean="0"/>
              <a:t>Click to edit Master title style</a:t>
            </a:r>
            <a:endParaRPr lang="en-US" dirty="0"/>
          </a:p>
        </p:txBody>
      </p:sp>
      <p:sp>
        <p:nvSpPr>
          <p:cNvPr id="9" name="Text Placeholder 8"/>
          <p:cNvSpPr>
            <a:spLocks noGrp="1"/>
          </p:cNvSpPr>
          <p:nvPr>
            <p:ph type="body" sz="quarter" idx="11"/>
          </p:nvPr>
        </p:nvSpPr>
        <p:spPr>
          <a:xfrm>
            <a:off x="609600" y="1371600"/>
            <a:ext cx="1097280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483300537"/>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7484" y="1379540"/>
            <a:ext cx="5382683"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3367" y="1379540"/>
            <a:ext cx="5384800"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6910369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367007"/>
            <a:ext cx="12188952" cy="494758"/>
          </a:xfrm>
          <a:prstGeom prst="rect">
            <a:avLst/>
          </a:prstGeom>
          <a:solidFill>
            <a:schemeClr val="tx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mtClean="0"/>
          </a:p>
        </p:txBody>
      </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t="1" r="559" b="1004"/>
          <a:stretch/>
        </p:blipFill>
        <p:spPr>
          <a:xfrm>
            <a:off x="4803915" y="6371770"/>
            <a:ext cx="1938528" cy="493776"/>
          </a:xfrm>
          <a:prstGeom prst="rect">
            <a:avLst/>
          </a:prstGeom>
          <a:effectLst/>
        </p:spPr>
      </p:pic>
      <p:sp>
        <p:nvSpPr>
          <p:cNvPr id="10" name="Slide Number Placeholder 9"/>
          <p:cNvSpPr>
            <a:spLocks noGrp="1"/>
          </p:cNvSpPr>
          <p:nvPr>
            <p:ph type="sldNum" sz="quarter" idx="4"/>
          </p:nvPr>
        </p:nvSpPr>
        <p:spPr>
          <a:xfrm>
            <a:off x="0" y="6519393"/>
            <a:ext cx="614207" cy="219456"/>
          </a:xfrm>
          <a:prstGeom prst="rect">
            <a:avLst/>
          </a:prstGeom>
        </p:spPr>
        <p:txBody>
          <a:bodyPr vert="horz" lIns="91440" tIns="45720" rIns="91440" bIns="45720" rtlCol="0" anchor="ctr"/>
          <a:lstStyle>
            <a:lvl1pPr marL="0" algn="r" defTabSz="914400" rtl="0" eaLnBrk="1" latinLnBrk="0" hangingPunct="1">
              <a:defRPr lang="en-US" sz="800" b="0" i="0" kern="1200" smtClean="0">
                <a:solidFill>
                  <a:schemeClr val="bg1"/>
                </a:solidFill>
                <a:latin typeface="+mn-lt"/>
                <a:ea typeface="Verdana" pitchFamily="34" charset="0"/>
                <a:cs typeface="Neo Sans Intel"/>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Text Box 5"/>
          <p:cNvSpPr txBox="1">
            <a:spLocks noChangeArrowheads="1"/>
          </p:cNvSpPr>
          <p:nvPr/>
        </p:nvSpPr>
        <p:spPr bwMode="auto">
          <a:xfrm>
            <a:off x="699724" y="6567566"/>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14" name="Title Placeholder 13"/>
          <p:cNvSpPr>
            <a:spLocks noGrp="1"/>
          </p:cNvSpPr>
          <p:nvPr>
            <p:ph type="title"/>
          </p:nvPr>
        </p:nvSpPr>
        <p:spPr>
          <a:xfrm>
            <a:off x="609600" y="409575"/>
            <a:ext cx="10972800" cy="885826"/>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5" name="Text Placeholder 14"/>
          <p:cNvSpPr>
            <a:spLocks noGrp="1"/>
          </p:cNvSpPr>
          <p:nvPr>
            <p:ph type="body" idx="1"/>
          </p:nvPr>
        </p:nvSpPr>
        <p:spPr>
          <a:xfrm>
            <a:off x="609600" y="1371600"/>
            <a:ext cx="10972800" cy="4572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Picture 10" descr="intel_wht_rgb_3000.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8036" y="6414510"/>
            <a:ext cx="599268" cy="394933"/>
          </a:xfrm>
          <a:prstGeom prst="rect">
            <a:avLst/>
          </a:prstGeom>
        </p:spPr>
      </p:pic>
      <p:pic>
        <p:nvPicPr>
          <p:cNvPr id="3" name="Picture 2"/>
          <p:cNvPicPr>
            <a:picLocks noChangeAspect="1"/>
          </p:cNvPicPr>
          <p:nvPr/>
        </p:nvPicPr>
        <p:blipFill>
          <a:blip r:embed="rId18"/>
          <a:stretch>
            <a:fillRect/>
          </a:stretch>
        </p:blipFill>
        <p:spPr>
          <a:xfrm>
            <a:off x="4803915" y="6382868"/>
            <a:ext cx="2129320" cy="487441"/>
          </a:xfrm>
          <a:prstGeom prst="rect">
            <a:avLst/>
          </a:prstGeom>
        </p:spPr>
      </p:pic>
    </p:spTree>
    <p:extLst>
      <p:ext uri="{BB962C8B-B14F-4D97-AF65-F5344CB8AC3E}">
        <p14:creationId xmlns:p14="http://schemas.microsoft.com/office/powerpoint/2010/main" val="27296562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hdr="0" dt="0"/>
  <p:txStyles>
    <p:titleStyle>
      <a:lvl1pPr algn="l" defTabSz="914400" rtl="0" eaLnBrk="1" latinLnBrk="0" hangingPunct="1">
        <a:lnSpc>
          <a:spcPts val="2600"/>
        </a:lnSpc>
        <a:spcBef>
          <a:spcPct val="0"/>
        </a:spcBef>
        <a:buNone/>
        <a:defRPr lang="en-US" altLang="ja-JP" sz="3000" b="1" i="0" kern="1200" dirty="0" smtClean="0">
          <a:solidFill>
            <a:schemeClr val="accent1"/>
          </a:solidFill>
          <a:latin typeface="+mj-lt"/>
          <a:ea typeface="+mj-ea"/>
          <a:cs typeface="+mj-cs"/>
        </a:defRPr>
      </a:lvl1pPr>
    </p:titleStyle>
    <p:body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044915"/>
            <a:ext cx="10363200" cy="626330"/>
          </a:xfrm>
        </p:spPr>
        <p:txBody>
          <a:bodyPr/>
          <a:lstStyle/>
          <a:p>
            <a:r>
              <a:rPr lang="en-US" dirty="0" smtClean="0"/>
              <a:t>Bryan Mackenzie </a:t>
            </a:r>
            <a:endParaRPr lang="en-US" dirty="0"/>
          </a:p>
        </p:txBody>
      </p:sp>
      <p:sp>
        <p:nvSpPr>
          <p:cNvPr id="4" name="Title 1"/>
          <p:cNvSpPr txBox="1">
            <a:spLocks/>
          </p:cNvSpPr>
          <p:nvPr/>
        </p:nvSpPr>
        <p:spPr bwMode="auto">
          <a:xfrm>
            <a:off x="914400" y="2130518"/>
            <a:ext cx="10363200" cy="9143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Neo Sans Intel" pitchFamily="34" charset="0"/>
                <a:cs typeface="Arial" charset="0"/>
              </a:defRPr>
            </a:lvl2pPr>
            <a:lvl3pPr algn="l" rtl="0" eaLnBrk="1" fontAlgn="base" hangingPunct="1">
              <a:spcBef>
                <a:spcPct val="0"/>
              </a:spcBef>
              <a:spcAft>
                <a:spcPct val="0"/>
              </a:spcAft>
              <a:defRPr sz="3200" b="1">
                <a:solidFill>
                  <a:schemeClr val="tx2"/>
                </a:solidFill>
                <a:latin typeface="Neo Sans Intel" pitchFamily="34" charset="0"/>
                <a:cs typeface="Arial" charset="0"/>
              </a:defRPr>
            </a:lvl3pPr>
            <a:lvl4pPr algn="l" rtl="0" eaLnBrk="1" fontAlgn="base" hangingPunct="1">
              <a:spcBef>
                <a:spcPct val="0"/>
              </a:spcBef>
              <a:spcAft>
                <a:spcPct val="0"/>
              </a:spcAft>
              <a:defRPr sz="3200" b="1">
                <a:solidFill>
                  <a:schemeClr val="tx2"/>
                </a:solidFill>
                <a:latin typeface="Neo Sans Intel" pitchFamily="34" charset="0"/>
                <a:cs typeface="Arial" charset="0"/>
              </a:defRPr>
            </a:lvl4pPr>
            <a:lvl5pPr algn="l" rtl="0" eaLnBrk="1" fontAlgn="base" hangingPunct="1">
              <a:spcBef>
                <a:spcPct val="0"/>
              </a:spcBef>
              <a:spcAft>
                <a:spcPct val="0"/>
              </a:spcAft>
              <a:defRPr sz="3200" b="1">
                <a:solidFill>
                  <a:schemeClr val="tx2"/>
                </a:solidFill>
                <a:latin typeface="Neo Sans Intel" pitchFamily="34" charset="0"/>
                <a:cs typeface="Arial" charset="0"/>
              </a:defRPr>
            </a:lvl5pPr>
            <a:lvl6pPr marL="456971" algn="l" rtl="0" eaLnBrk="1" fontAlgn="base" hangingPunct="1">
              <a:spcBef>
                <a:spcPct val="0"/>
              </a:spcBef>
              <a:spcAft>
                <a:spcPct val="0"/>
              </a:spcAft>
              <a:defRPr sz="3200" b="1">
                <a:solidFill>
                  <a:schemeClr val="tx2"/>
                </a:solidFill>
                <a:latin typeface="Neo Sans Intel" pitchFamily="34" charset="0"/>
                <a:cs typeface="Arial" charset="0"/>
              </a:defRPr>
            </a:lvl6pPr>
            <a:lvl7pPr marL="913945" algn="l" rtl="0" eaLnBrk="1" fontAlgn="base" hangingPunct="1">
              <a:spcBef>
                <a:spcPct val="0"/>
              </a:spcBef>
              <a:spcAft>
                <a:spcPct val="0"/>
              </a:spcAft>
              <a:defRPr sz="3200" b="1">
                <a:solidFill>
                  <a:schemeClr val="tx2"/>
                </a:solidFill>
                <a:latin typeface="Neo Sans Intel" pitchFamily="34" charset="0"/>
                <a:cs typeface="Arial" charset="0"/>
              </a:defRPr>
            </a:lvl7pPr>
            <a:lvl8pPr marL="1370918" algn="l" rtl="0" eaLnBrk="1" fontAlgn="base" hangingPunct="1">
              <a:spcBef>
                <a:spcPct val="0"/>
              </a:spcBef>
              <a:spcAft>
                <a:spcPct val="0"/>
              </a:spcAft>
              <a:defRPr sz="3200" b="1">
                <a:solidFill>
                  <a:schemeClr val="tx2"/>
                </a:solidFill>
                <a:latin typeface="Neo Sans Intel" pitchFamily="34" charset="0"/>
                <a:cs typeface="Arial" charset="0"/>
              </a:defRPr>
            </a:lvl8pPr>
            <a:lvl9pPr marL="1827890" algn="l" rtl="0" eaLnBrk="1" fontAlgn="base" hangingPunct="1">
              <a:spcBef>
                <a:spcPct val="0"/>
              </a:spcBef>
              <a:spcAft>
                <a:spcPct val="0"/>
              </a:spcAft>
              <a:defRPr sz="3200" b="1">
                <a:solidFill>
                  <a:schemeClr val="tx2"/>
                </a:solidFill>
                <a:latin typeface="Neo Sans Intel" pitchFamily="34" charset="0"/>
                <a:cs typeface="Arial" charset="0"/>
              </a:defRPr>
            </a:lvl9pPr>
          </a:lstStyle>
          <a:p>
            <a:r>
              <a:rPr lang="en-US" sz="5400" kern="0" dirty="0" smtClean="0">
                <a:solidFill>
                  <a:schemeClr val="bg1"/>
                </a:solidFill>
              </a:rPr>
              <a:t>Gesture Training</a:t>
            </a:r>
            <a:endParaRPr lang="en-US" sz="5400" kern="0" dirty="0">
              <a:solidFill>
                <a:schemeClr val="bg1"/>
              </a:solidFill>
            </a:endParaRPr>
          </a:p>
        </p:txBody>
      </p:sp>
    </p:spTree>
    <p:extLst>
      <p:ext uri="{BB962C8B-B14F-4D97-AF65-F5344CB8AC3E}">
        <p14:creationId xmlns:p14="http://schemas.microsoft.com/office/powerpoint/2010/main" val="337861926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Module: Acquire a Frame</a:t>
            </a:r>
            <a:endParaRPr lang="en-US" dirty="0"/>
          </a:p>
        </p:txBody>
      </p:sp>
      <p:sp>
        <p:nvSpPr>
          <p:cNvPr id="3" name="Content Placeholder 2"/>
          <p:cNvSpPr>
            <a:spLocks noGrp="1"/>
          </p:cNvSpPr>
          <p:nvPr>
            <p:ph type="body" sz="quarter" idx="11"/>
          </p:nvPr>
        </p:nvSpPr>
        <p:spPr>
          <a:xfrm>
            <a:off x="1961310" y="1623627"/>
            <a:ext cx="8275782" cy="815108"/>
          </a:xfrm>
          <a:ln w="76200"/>
        </p:spPr>
        <p:style>
          <a:lnRef idx="2">
            <a:schemeClr val="accent2"/>
          </a:lnRef>
          <a:fillRef idx="1">
            <a:schemeClr val="lt1"/>
          </a:fillRef>
          <a:effectRef idx="0">
            <a:schemeClr val="accent2"/>
          </a:effectRef>
          <a:fontRef idx="minor">
            <a:schemeClr val="dk1"/>
          </a:fontRef>
        </p:style>
        <p:txBody>
          <a:bodyPr/>
          <a:lstStyle/>
          <a:p>
            <a:pPr marL="111125" indent="0">
              <a:lnSpc>
                <a:spcPct val="150000"/>
              </a:lnSpc>
              <a:buNone/>
            </a:pPr>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Wait until any frame data is available */</a:t>
            </a:r>
            <a:endParaRPr lang="en-US" sz="1600" dirty="0">
              <a:solidFill>
                <a:srgbClr val="000000"/>
              </a:solidFill>
              <a:highlight>
                <a:srgbClr val="FFFFFF"/>
              </a:highlight>
              <a:latin typeface="Consolas" panose="020B0609020204030204" pitchFamily="49" charset="0"/>
            </a:endParaRPr>
          </a:p>
          <a:p>
            <a:pPr marL="111125" indent="0">
              <a:spcBef>
                <a:spcPts val="0"/>
              </a:spcBef>
              <a:buNone/>
            </a:pPr>
            <a:r>
              <a:rPr lang="en-US" sz="1600" dirty="0" smtClean="0">
                <a:solidFill>
                  <a:srgbClr val="0000FF"/>
                </a:solidFill>
                <a:highlight>
                  <a:srgbClr val="FFFFFF"/>
                </a:highlight>
                <a:latin typeface="Consolas" panose="020B0609020204030204" pitchFamily="49" charset="0"/>
              </a:rPr>
              <a:t>if</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(sm.AcquireFrame(</a:t>
            </a:r>
            <a:r>
              <a:rPr lang="en-US" sz="1600" dirty="0">
                <a:solidFill>
                  <a:srgbClr val="0000FF"/>
                </a:solidFill>
                <a:highlight>
                  <a:srgbClr val="FFFFFF"/>
                </a:highlight>
                <a:latin typeface="Consolas" panose="020B0609020204030204" pitchFamily="49" charset="0"/>
              </a:rPr>
              <a:t>false</a:t>
            </a:r>
            <a:r>
              <a:rPr lang="en-US" sz="1600" dirty="0">
                <a:solidFill>
                  <a:srgbClr val="000000"/>
                </a:solidFill>
                <a:highlight>
                  <a:srgbClr val="FFFFFF"/>
                </a:highlight>
                <a:latin typeface="Consolas" panose="020B0609020204030204" pitchFamily="49" charset="0"/>
              </a:rPr>
              <a:t>, 0) != </a:t>
            </a:r>
            <a:r>
              <a:rPr lang="en-US" sz="1600" dirty="0">
                <a:solidFill>
                  <a:srgbClr val="2B91AF"/>
                </a:solidFill>
                <a:highlight>
                  <a:srgbClr val="FFFFFF"/>
                </a:highlight>
                <a:latin typeface="Consolas" panose="020B0609020204030204" pitchFamily="49" charset="0"/>
              </a:rPr>
              <a:t>pxcmStatus</a:t>
            </a:r>
            <a:r>
              <a:rPr lang="en-US" sz="1600" dirty="0">
                <a:solidFill>
                  <a:srgbClr val="000000"/>
                </a:solidFill>
                <a:highlight>
                  <a:srgbClr val="FFFFFF"/>
                </a:highlight>
                <a:latin typeface="Consolas" panose="020B0609020204030204" pitchFamily="49" charset="0"/>
              </a:rPr>
              <a:t>.PXCM_STATUS_NO_ERROR) </a:t>
            </a:r>
            <a:r>
              <a:rPr lang="en-US" sz="1600" dirty="0">
                <a:solidFill>
                  <a:srgbClr val="0000FF"/>
                </a:solidFill>
                <a:highlight>
                  <a:srgbClr val="FFFFFF"/>
                </a:highlight>
                <a:latin typeface="Consolas" panose="020B0609020204030204" pitchFamily="49" charset="0"/>
              </a:rPr>
              <a:t>return</a:t>
            </a:r>
            <a:r>
              <a:rPr lang="en-US" sz="1600" dirty="0" smtClean="0">
                <a:solidFill>
                  <a:srgbClr val="000000"/>
                </a:solidFill>
                <a:highlight>
                  <a:srgbClr val="FFFFFF"/>
                </a:highlight>
                <a:latin typeface="Consolas" panose="020B0609020204030204" pitchFamily="49" charset="0"/>
              </a:rPr>
              <a:t>;</a:t>
            </a:r>
            <a:endParaRPr lang="en-US" sz="2800" dirty="0" smtClean="0"/>
          </a:p>
          <a:p>
            <a:pPr marL="0" indent="0">
              <a:buNone/>
            </a:pPr>
            <a:endParaRPr lang="en-US" sz="2800" dirty="0"/>
          </a:p>
          <a:p>
            <a:pPr marL="0" indent="0">
              <a:buNone/>
            </a:pPr>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10</a:t>
            </a:fld>
            <a:endParaRPr lang="en-US">
              <a:solidFill>
                <a:srgbClr val="FFFFFF"/>
              </a:solidFill>
            </a:endParaRPr>
          </a:p>
        </p:txBody>
      </p:sp>
      <p:sp>
        <p:nvSpPr>
          <p:cNvPr id="29" name="TextBox 28"/>
          <p:cNvSpPr txBox="1"/>
          <p:nvPr/>
        </p:nvSpPr>
        <p:spPr>
          <a:xfrm>
            <a:off x="6196906" y="4762500"/>
            <a:ext cx="394660" cy="523220"/>
          </a:xfrm>
          <a:prstGeom prst="rect">
            <a:avLst/>
          </a:prstGeom>
          <a:noFill/>
        </p:spPr>
        <p:txBody>
          <a:bodyPr wrap="none" rtlCol="0">
            <a:spAutoFit/>
          </a:bodyPr>
          <a:lstStyle/>
          <a:p>
            <a:r>
              <a:rPr lang="en-US" sz="2800" dirty="0" smtClean="0">
                <a:solidFill>
                  <a:schemeClr val="bg2"/>
                </a:solidFill>
              </a:rPr>
              <a:t>2</a:t>
            </a:r>
            <a:endParaRPr lang="en-US" dirty="0">
              <a:solidFill>
                <a:schemeClr val="bg2"/>
              </a:solidFill>
            </a:endParaRPr>
          </a:p>
        </p:txBody>
      </p:sp>
      <p:sp>
        <p:nvSpPr>
          <p:cNvPr id="30" name="TextBox 29"/>
          <p:cNvSpPr txBox="1"/>
          <p:nvPr/>
        </p:nvSpPr>
        <p:spPr>
          <a:xfrm>
            <a:off x="9384764" y="3695700"/>
            <a:ext cx="394660" cy="523220"/>
          </a:xfrm>
          <a:prstGeom prst="rect">
            <a:avLst/>
          </a:prstGeom>
          <a:noFill/>
        </p:spPr>
        <p:txBody>
          <a:bodyPr wrap="none" rtlCol="0">
            <a:spAutoFit/>
          </a:bodyPr>
          <a:lstStyle/>
          <a:p>
            <a:r>
              <a:rPr lang="en-US" sz="2800" dirty="0" smtClean="0">
                <a:solidFill>
                  <a:schemeClr val="bg2"/>
                </a:solidFill>
              </a:rPr>
              <a:t>1</a:t>
            </a:r>
            <a:endParaRPr lang="en-US" dirty="0">
              <a:solidFill>
                <a:schemeClr val="bg2"/>
              </a:solidFill>
            </a:endParaRPr>
          </a:p>
        </p:txBody>
      </p:sp>
      <p:cxnSp>
        <p:nvCxnSpPr>
          <p:cNvPr id="10" name="Straight Connector 9"/>
          <p:cNvCxnSpPr/>
          <p:nvPr/>
        </p:nvCxnSpPr>
        <p:spPr>
          <a:xfrm flipV="1">
            <a:off x="-8238" y="737801"/>
            <a:ext cx="71323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2909052672"/>
              </p:ext>
            </p:extLst>
          </p:nvPr>
        </p:nvGraphicFramePr>
        <p:xfrm>
          <a:off x="1042242" y="2926060"/>
          <a:ext cx="10309328" cy="2880360"/>
        </p:xfrm>
        <a:graphic>
          <a:graphicData uri="http://schemas.openxmlformats.org/drawingml/2006/table">
            <a:tbl>
              <a:tblPr firstRow="1" bandRow="1">
                <a:tableStyleId>{5C22544A-7EE6-4342-B048-85BDC9FD1C3A}</a:tableStyleId>
              </a:tblPr>
              <a:tblGrid>
                <a:gridCol w="3813494"/>
                <a:gridCol w="6495834"/>
              </a:tblGrid>
              <a:tr h="370840">
                <a:tc>
                  <a:txBody>
                    <a:bodyPr/>
                    <a:lstStyle/>
                    <a:p>
                      <a:pPr algn="ctr"/>
                      <a:r>
                        <a:rPr lang="en-US" sz="2000" b="1" dirty="0" smtClean="0"/>
                        <a:t>Functions</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1600" b="1" u="none" dirty="0" smtClean="0"/>
                        <a:t>AcquireFrame(true)</a:t>
                      </a:r>
                      <a:endParaRPr lang="en-US" sz="1600" b="1" dirty="0"/>
                    </a:p>
                  </a:txBody>
                  <a:tcPr/>
                </a:tc>
                <a:tc>
                  <a:txBody>
                    <a:bodyPr/>
                    <a:lstStyle/>
                    <a:p>
                      <a:r>
                        <a:rPr lang="en-US" sz="1200" b="0" dirty="0" smtClean="0"/>
                        <a:t>Blocks until all modules have completed on the current frame (locks to lowest</a:t>
                      </a:r>
                      <a:r>
                        <a:rPr lang="en-US" sz="1200" b="0" baseline="0" dirty="0" smtClean="0"/>
                        <a:t> frequency</a:t>
                      </a:r>
                      <a:r>
                        <a:rPr lang="en-US" sz="1200" b="0" dirty="0" smtClean="0"/>
                        <a:t>)</a:t>
                      </a:r>
                      <a:endParaRPr lang="en-US" sz="1200" b="0" dirty="0"/>
                    </a:p>
                  </a:txBody>
                  <a:tcPr/>
                </a:tc>
              </a:tr>
              <a:tr h="370840">
                <a:tc>
                  <a:txBody>
                    <a:bodyPr/>
                    <a:lstStyle/>
                    <a:p>
                      <a:r>
                        <a:rPr lang="en-US" sz="1600" b="1" u="none" dirty="0" smtClean="0"/>
                        <a:t>AcquireFrame(true, 100)</a:t>
                      </a:r>
                      <a:endParaRPr lang="en-US" sz="1600" b="1" dirty="0"/>
                    </a:p>
                  </a:txBody>
                  <a:tcPr/>
                </a:tc>
                <a:tc>
                  <a:txBody>
                    <a:bodyPr/>
                    <a:lstStyle/>
                    <a:p>
                      <a:r>
                        <a:rPr lang="en-US" sz="1200" b="0" dirty="0" smtClean="0"/>
                        <a:t>Blocks until all modules have completed on the current frame or the timeout is reached</a:t>
                      </a:r>
                      <a:endParaRPr lang="en-US" sz="1200" b="0" dirty="0"/>
                    </a:p>
                  </a:txBody>
                  <a:tcPr/>
                </a:tc>
              </a:tr>
              <a:tr h="370840">
                <a:tc>
                  <a:txBody>
                    <a:bodyPr/>
                    <a:lstStyle/>
                    <a:p>
                      <a:r>
                        <a:rPr lang="en-US" sz="1600" b="1" u="none" dirty="0" smtClean="0"/>
                        <a:t>AcquireFrame(false)</a:t>
                      </a:r>
                      <a:endParaRPr lang="en-US" sz="1600" b="1" dirty="0"/>
                    </a:p>
                  </a:txBody>
                  <a:tcPr/>
                </a:tc>
                <a:tc>
                  <a:txBody>
                    <a:bodyPr/>
                    <a:lstStyle/>
                    <a:p>
                      <a:r>
                        <a:rPr lang="en-US" sz="1200" b="0" dirty="0" smtClean="0"/>
                        <a:t>Blocks</a:t>
                      </a:r>
                      <a:r>
                        <a:rPr lang="en-US" sz="1200" b="0" baseline="0" dirty="0" smtClean="0"/>
                        <a:t> until one of the modules has signaled that it’s processing is complete</a:t>
                      </a:r>
                      <a:endParaRPr lang="en-US" sz="1200" b="0" dirty="0"/>
                    </a:p>
                  </a:txBody>
                  <a:tcPr/>
                </a:tc>
              </a:tr>
              <a:tr h="370840">
                <a:tc>
                  <a:txBody>
                    <a:bodyPr/>
                    <a:lstStyle/>
                    <a:p>
                      <a:r>
                        <a:rPr lang="en-US" sz="1600" b="1" u="none" dirty="0" smtClean="0"/>
                        <a:t>AcquireFrame(false, 0)</a:t>
                      </a:r>
                      <a:endParaRPr lang="en-US" sz="1600" b="1" dirty="0"/>
                    </a:p>
                  </a:txBody>
                  <a:tcPr/>
                </a:tc>
                <a:tc>
                  <a:txBody>
                    <a:bodyPr/>
                    <a:lstStyle/>
                    <a:p>
                      <a:r>
                        <a:rPr lang="en-US" sz="1200" b="0" dirty="0" smtClean="0"/>
                        <a:t>Checks</a:t>
                      </a:r>
                      <a:r>
                        <a:rPr lang="en-US" sz="1200" b="0" baseline="0" dirty="0" smtClean="0"/>
                        <a:t> the current module running status and returns immediately</a:t>
                      </a:r>
                      <a:endParaRPr lang="en-US" sz="1200" b="0" dirty="0"/>
                    </a:p>
                  </a:txBody>
                  <a:tcPr/>
                </a:tc>
              </a:tr>
              <a:tr h="370840">
                <a:tc>
                  <a:txBody>
                    <a:bodyPr/>
                    <a:lstStyle/>
                    <a:p>
                      <a:r>
                        <a:rPr lang="en-US" sz="1600" b="1" u="none" dirty="0" smtClean="0"/>
                        <a:t>StreamFrames(true)</a:t>
                      </a:r>
                      <a:endParaRPr lang="en-US" sz="1600" b="1" u="none" dirty="0"/>
                    </a:p>
                  </a:txBody>
                  <a:tcPr/>
                </a:tc>
                <a:tc>
                  <a:txBody>
                    <a:bodyPr/>
                    <a:lstStyle/>
                    <a:p>
                      <a:r>
                        <a:rPr lang="en-US" sz="1200" dirty="0" smtClean="0">
                          <a:solidFill>
                            <a:schemeClr val="tx1"/>
                          </a:solidFill>
                          <a:effectLst/>
                        </a:rPr>
                        <a:t>implements the Acquire / Release loop in a separate thread,</a:t>
                      </a:r>
                      <a:r>
                        <a:rPr lang="en-US" sz="1200" baseline="0" dirty="0" smtClean="0">
                          <a:solidFill>
                            <a:schemeClr val="tx1"/>
                          </a:solidFill>
                          <a:effectLst/>
                        </a:rPr>
                        <a:t> blocks until loop exits</a:t>
                      </a:r>
                      <a:r>
                        <a:rPr lang="en-US" sz="1200" dirty="0" smtClean="0">
                          <a:solidFill>
                            <a:schemeClr val="tx1"/>
                          </a:solidFill>
                          <a:effectLst/>
                        </a:rPr>
                        <a:t> </a:t>
                      </a:r>
                      <a:endParaRPr lang="en-US" sz="1200" b="0" dirty="0">
                        <a:solidFill>
                          <a:schemeClr val="tx1"/>
                        </a:solidFill>
                      </a:endParaRPr>
                    </a:p>
                  </a:txBody>
                  <a:tcPr/>
                </a:tc>
              </a:tr>
              <a:tr h="370840">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1" u="none" dirty="0" smtClean="0"/>
                        <a:t>StreamFrames(false)</a:t>
                      </a:r>
                    </a:p>
                  </a:txBody>
                  <a:tcPr/>
                </a:tc>
                <a:tc>
                  <a:txBody>
                    <a:bodyPr/>
                    <a:lstStyle/>
                    <a:p>
                      <a:pPr marL="0" marR="0" lvl="0" indent="0" algn="l" defTabSz="91394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implements the Acquire / Release loop in a separate thread, returns immediately</a:t>
                      </a:r>
                    </a:p>
                  </a:txBody>
                  <a:tcPr/>
                </a:tc>
              </a:tr>
            </a:tbl>
          </a:graphicData>
        </a:graphic>
      </p:graphicFrame>
    </p:spTree>
    <p:extLst>
      <p:ext uri="{BB962C8B-B14F-4D97-AF65-F5344CB8AC3E}">
        <p14:creationId xmlns:p14="http://schemas.microsoft.com/office/powerpoint/2010/main" val="261872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Module</a:t>
            </a:r>
            <a:r>
              <a:rPr lang="en-US" dirty="0"/>
              <a:t>: </a:t>
            </a:r>
            <a:r>
              <a:rPr lang="en-US" dirty="0" smtClean="0"/>
              <a:t>Hand Access </a:t>
            </a:r>
            <a:r>
              <a:rPr lang="en-US" dirty="0"/>
              <a:t>Order</a:t>
            </a:r>
          </a:p>
        </p:txBody>
      </p:sp>
      <p:sp>
        <p:nvSpPr>
          <p:cNvPr id="3" name="Content Placeholder 2"/>
          <p:cNvSpPr>
            <a:spLocks noGrp="1"/>
          </p:cNvSpPr>
          <p:nvPr>
            <p:ph type="body" sz="quarter" idx="11"/>
          </p:nvPr>
        </p:nvSpPr>
        <p:spPr>
          <a:xfrm>
            <a:off x="0" y="932873"/>
            <a:ext cx="12192000" cy="5154421"/>
          </a:xfrm>
        </p:spPr>
        <p:txBody>
          <a:bodyPr/>
          <a:lstStyle/>
          <a:p>
            <a:pPr marL="0" indent="0">
              <a:buNone/>
            </a:pPr>
            <a:endParaRPr lang="en-US" sz="1600" dirty="0" smtClean="0"/>
          </a:p>
          <a:p>
            <a:pPr marL="396875" indent="0">
              <a:spcBef>
                <a:spcPts val="0"/>
              </a:spcBef>
              <a:buNone/>
            </a:pPr>
            <a:r>
              <a:rPr lang="en-US" sz="1200" dirty="0" smtClean="0"/>
              <a:t>Common Approach:</a:t>
            </a:r>
          </a:p>
          <a:p>
            <a:pPr marL="573088" indent="-176213">
              <a:spcBef>
                <a:spcPts val="0"/>
              </a:spcBef>
              <a:buFont typeface="Wingdings" panose="05000000000000000000" pitchFamily="2" charset="2"/>
              <a:buChar char="§"/>
            </a:pPr>
            <a:r>
              <a:rPr lang="en-US" sz="1200" dirty="0" smtClean="0"/>
              <a:t>Determine the number </a:t>
            </a:r>
            <a:r>
              <a:rPr lang="en-US" sz="1200" dirty="0"/>
              <a:t>of hands in frame</a:t>
            </a:r>
          </a:p>
          <a:p>
            <a:pPr marL="573088" indent="-176213">
              <a:spcBef>
                <a:spcPts val="0"/>
              </a:spcBef>
              <a:buFont typeface="Wingdings" panose="05000000000000000000" pitchFamily="2" charset="2"/>
              <a:buChar char="§"/>
            </a:pPr>
            <a:r>
              <a:rPr lang="en-US" sz="1200" dirty="0"/>
              <a:t>Retrieve the hand </a:t>
            </a:r>
            <a:r>
              <a:rPr lang="en-US" sz="1200" dirty="0" smtClean="0"/>
              <a:t>data based on access </a:t>
            </a:r>
            <a:r>
              <a:rPr lang="en-US" sz="1200" dirty="0"/>
              <a:t>orders </a:t>
            </a:r>
            <a:r>
              <a:rPr lang="en-US" sz="1200" dirty="0" smtClean="0"/>
              <a:t>of detected </a:t>
            </a:r>
            <a:r>
              <a:rPr lang="en-US" sz="1200" dirty="0"/>
              <a:t>hands</a:t>
            </a:r>
          </a:p>
          <a:p>
            <a:pPr marL="230188" lvl="0" indent="0" fontAlgn="auto">
              <a:spcBef>
                <a:spcPts val="0"/>
              </a:spcBef>
              <a:spcAft>
                <a:spcPts val="0"/>
              </a:spcAft>
              <a:buNone/>
            </a:pPr>
            <a:endParaRPr lang="en-US" sz="1050" kern="1200" dirty="0" smtClean="0">
              <a:solidFill>
                <a:srgbClr val="2B91AF"/>
              </a:solidFill>
              <a:highlight>
                <a:srgbClr val="FFFFFF"/>
              </a:highlight>
              <a:latin typeface="Consolas" panose="020B0609020204030204" pitchFamily="49" charset="0"/>
            </a:endParaRPr>
          </a:p>
          <a:p>
            <a:pPr marL="684213"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for</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FF"/>
                </a:solidFill>
                <a:highlight>
                  <a:srgbClr val="FFFFFF"/>
                </a:highlight>
                <a:latin typeface="Consolas" panose="020B0609020204030204" pitchFamily="49" charset="0"/>
              </a:rPr>
              <a:t>int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 0;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&lt; _</a:t>
            </a:r>
            <a:r>
              <a:rPr lang="en-US" sz="1050" kern="1200" dirty="0" err="1">
                <a:solidFill>
                  <a:srgbClr val="000000"/>
                </a:solidFill>
                <a:highlight>
                  <a:srgbClr val="FFFFFF"/>
                </a:highlight>
                <a:latin typeface="Consolas" panose="020B0609020204030204" pitchFamily="49" charset="0"/>
              </a:rPr>
              <a:t>handData.QueryNumberOfHands</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a:t>
            </a:r>
          </a:p>
          <a:p>
            <a:pPr marL="684213"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smtClean="0">
              <a:solidFill>
                <a:srgbClr val="2B91AF"/>
              </a:solidFill>
              <a:highlight>
                <a:srgbClr val="FFFFFF"/>
              </a:highlight>
              <a:latin typeface="Consolas" panose="020B0609020204030204" pitchFamily="49" charset="0"/>
            </a:endParaRPr>
          </a:p>
          <a:p>
            <a:pPr marL="91440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IHand</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_</a:t>
            </a:r>
            <a:r>
              <a:rPr lang="en-US" sz="1050" kern="1200" dirty="0" err="1">
                <a:solidFill>
                  <a:srgbClr val="000000"/>
                </a:solidFill>
                <a:highlight>
                  <a:srgbClr val="FFFFFF"/>
                </a:highlight>
                <a:latin typeface="Consolas" panose="020B0609020204030204" pitchFamily="49" charset="0"/>
              </a:rPr>
              <a:t>iHand</a:t>
            </a:r>
            <a:r>
              <a:rPr lang="en-US" sz="1050" kern="1200" dirty="0">
                <a:solidFill>
                  <a:srgbClr val="000000"/>
                </a:solidFill>
                <a:highlight>
                  <a:srgbClr val="FFFFFF"/>
                </a:highlight>
                <a:latin typeface="Consolas" panose="020B0609020204030204" pitchFamily="49" charset="0"/>
              </a:rPr>
              <a:t>;</a:t>
            </a:r>
          </a:p>
          <a:p>
            <a:pPr marL="914400"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(_</a:t>
            </a:r>
            <a:r>
              <a:rPr lang="en-US" sz="1050" kern="1200" dirty="0" err="1" smtClean="0">
                <a:solidFill>
                  <a:srgbClr val="000000"/>
                </a:solidFill>
                <a:highlight>
                  <a:srgbClr val="FFFFFF"/>
                </a:highlight>
                <a:latin typeface="Consolas" panose="020B0609020204030204" pitchFamily="49" charset="0"/>
              </a:rPr>
              <a:t>handData.QueryHandData</a:t>
            </a:r>
            <a:r>
              <a:rPr lang="en-US" sz="1050" kern="1200" dirty="0"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AccessOrderType</a:t>
            </a:r>
            <a:r>
              <a:rPr lang="en-US" sz="1050" kern="1200" dirty="0" err="1" smtClean="0">
                <a:solidFill>
                  <a:srgbClr val="000000"/>
                </a:solidFill>
                <a:highlight>
                  <a:srgbClr val="FFFFFF"/>
                </a:highlight>
                <a:latin typeface="Consolas" panose="020B0609020204030204" pitchFamily="49" charset="0"/>
              </a:rPr>
              <a:t>.ACCESS_ORDER_NEAR_TO_FAR</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_iHand) == </a:t>
            </a:r>
            <a:r>
              <a:rPr lang="en-US" sz="1050" kern="1200" dirty="0">
                <a:solidFill>
                  <a:srgbClr val="2B91AF"/>
                </a:solidFill>
                <a:highlight>
                  <a:srgbClr val="FFFFFF"/>
                </a:highlight>
                <a:latin typeface="Consolas" panose="020B0609020204030204" pitchFamily="49" charset="0"/>
              </a:rPr>
              <a:t>pxcmStatus</a:t>
            </a:r>
            <a:r>
              <a:rPr lang="en-US" sz="1050" kern="1200" dirty="0">
                <a:solidFill>
                  <a:srgbClr val="000000"/>
                </a:solidFill>
                <a:highlight>
                  <a:srgbClr val="FFFFFF"/>
                </a:highlight>
                <a:latin typeface="Consolas" panose="020B0609020204030204" pitchFamily="49" charset="0"/>
              </a:rPr>
              <a:t>.PXCM_STATUS_NO_ERROR)</a:t>
            </a:r>
          </a:p>
          <a:p>
            <a:pPr marL="91440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1144588" lvl="0" indent="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914400"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p>
          <a:p>
            <a:pPr marL="684213"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dirty="0"/>
          </a:p>
          <a:p>
            <a:pPr marL="0" indent="0">
              <a:buNone/>
            </a:pPr>
            <a:endParaRPr lang="en-US" sz="1050" dirty="0"/>
          </a:p>
          <a:p>
            <a:pPr marL="0" indent="0">
              <a:buNone/>
            </a:pPr>
            <a:endParaRPr lang="en-US" sz="1050" dirty="0"/>
          </a:p>
          <a:p>
            <a:pPr marL="230188" lvl="0" indent="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indent="0">
              <a:buNone/>
            </a:pPr>
            <a:endParaRPr lang="en-US" sz="2800" dirty="0" smtClean="0"/>
          </a:p>
          <a:p>
            <a:pPr marL="0" indent="0">
              <a:buNone/>
            </a:pPr>
            <a:endParaRPr lang="en-US" sz="2800" dirty="0"/>
          </a:p>
          <a:p>
            <a:pPr marL="0" indent="0">
              <a:buNone/>
            </a:pPr>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11</a:t>
            </a:fld>
            <a:endParaRPr lang="en-US">
              <a:solidFill>
                <a:srgbClr val="FFFFFF"/>
              </a:solidFill>
            </a:endParaRPr>
          </a:p>
        </p:txBody>
      </p:sp>
      <p:sp>
        <p:nvSpPr>
          <p:cNvPr id="29" name="TextBox 28"/>
          <p:cNvSpPr txBox="1"/>
          <p:nvPr/>
        </p:nvSpPr>
        <p:spPr>
          <a:xfrm>
            <a:off x="6196906" y="4762500"/>
            <a:ext cx="394660" cy="523220"/>
          </a:xfrm>
          <a:prstGeom prst="rect">
            <a:avLst/>
          </a:prstGeom>
          <a:noFill/>
        </p:spPr>
        <p:txBody>
          <a:bodyPr wrap="none" rtlCol="0">
            <a:spAutoFit/>
          </a:bodyPr>
          <a:lstStyle/>
          <a:p>
            <a:r>
              <a:rPr lang="en-US" sz="2800" dirty="0" smtClean="0">
                <a:solidFill>
                  <a:schemeClr val="bg2"/>
                </a:solidFill>
              </a:rPr>
              <a:t>2</a:t>
            </a:r>
            <a:endParaRPr lang="en-US" dirty="0">
              <a:solidFill>
                <a:schemeClr val="bg2"/>
              </a:solidFill>
            </a:endParaRPr>
          </a:p>
        </p:txBody>
      </p:sp>
      <p:sp>
        <p:nvSpPr>
          <p:cNvPr id="30" name="TextBox 29"/>
          <p:cNvSpPr txBox="1"/>
          <p:nvPr/>
        </p:nvSpPr>
        <p:spPr>
          <a:xfrm>
            <a:off x="9384764" y="3695700"/>
            <a:ext cx="394660" cy="523220"/>
          </a:xfrm>
          <a:prstGeom prst="rect">
            <a:avLst/>
          </a:prstGeom>
          <a:noFill/>
        </p:spPr>
        <p:txBody>
          <a:bodyPr wrap="none" rtlCol="0">
            <a:spAutoFit/>
          </a:bodyPr>
          <a:lstStyle/>
          <a:p>
            <a:r>
              <a:rPr lang="en-US" sz="2800" dirty="0" smtClean="0">
                <a:solidFill>
                  <a:schemeClr val="bg2"/>
                </a:solidFill>
              </a:rPr>
              <a:t>1</a:t>
            </a:r>
            <a:endParaRPr lang="en-US" dirty="0">
              <a:solidFill>
                <a:schemeClr val="bg2"/>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066294661"/>
              </p:ext>
            </p:extLst>
          </p:nvPr>
        </p:nvGraphicFramePr>
        <p:xfrm>
          <a:off x="609600" y="3573780"/>
          <a:ext cx="11068050" cy="2377440"/>
        </p:xfrm>
        <a:graphic>
          <a:graphicData uri="http://schemas.openxmlformats.org/drawingml/2006/table">
            <a:tbl>
              <a:tblPr firstRow="1" bandRow="1">
                <a:tableStyleId>{5C22544A-7EE6-4342-B048-85BDC9FD1C3A}</a:tableStyleId>
              </a:tblPr>
              <a:tblGrid>
                <a:gridCol w="4094151"/>
                <a:gridCol w="6973899"/>
              </a:tblGrid>
              <a:tr h="370840">
                <a:tc>
                  <a:txBody>
                    <a:bodyPr/>
                    <a:lstStyle/>
                    <a:p>
                      <a:pPr algn="ctr"/>
                      <a:r>
                        <a:rPr lang="en-US" sz="2000" b="1" dirty="0" smtClean="0"/>
                        <a:t>Access order type</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1600" b="1" u="none" dirty="0" smtClean="0"/>
                        <a:t>ACCESS_ORDER_</a:t>
                      </a:r>
                      <a:r>
                        <a:rPr lang="en-US" sz="1600" b="1" dirty="0" smtClean="0"/>
                        <a:t>BY_TIME</a:t>
                      </a:r>
                      <a:endParaRPr lang="en-US" sz="1600" b="1" dirty="0"/>
                    </a:p>
                  </a:txBody>
                  <a:tcPr/>
                </a:tc>
                <a:tc>
                  <a:txBody>
                    <a:bodyPr/>
                    <a:lstStyle/>
                    <a:p>
                      <a:r>
                        <a:rPr lang="en-US" sz="2000" b="0" dirty="0" smtClean="0"/>
                        <a:t>Order by the oldest</a:t>
                      </a:r>
                      <a:r>
                        <a:rPr lang="en-US" sz="2000" b="0" baseline="0" dirty="0" smtClean="0"/>
                        <a:t> to newest in the scene</a:t>
                      </a:r>
                      <a:endParaRPr lang="en-US" sz="2000" b="0" dirty="0"/>
                    </a:p>
                  </a:txBody>
                  <a:tcPr/>
                </a:tc>
              </a:tr>
              <a:tr h="370840">
                <a:tc>
                  <a:txBody>
                    <a:bodyPr/>
                    <a:lstStyle/>
                    <a:p>
                      <a:r>
                        <a:rPr lang="en-US" sz="1600" b="1" u="none" dirty="0" smtClean="0"/>
                        <a:t>ACCESS_ORDER_</a:t>
                      </a:r>
                      <a:r>
                        <a:rPr lang="en-US" sz="1600" b="1" dirty="0" smtClean="0"/>
                        <a:t>NEAR_TO_FAR</a:t>
                      </a:r>
                      <a:endParaRPr lang="en-US" sz="1600" b="1" dirty="0"/>
                    </a:p>
                  </a:txBody>
                  <a:tcPr/>
                </a:tc>
                <a:tc>
                  <a:txBody>
                    <a:bodyPr/>
                    <a:lstStyle/>
                    <a:p>
                      <a:r>
                        <a:rPr lang="en-US" sz="2000" b="0" dirty="0" smtClean="0"/>
                        <a:t>Order</a:t>
                      </a:r>
                      <a:r>
                        <a:rPr lang="en-US" sz="2000" b="0" baseline="0" dirty="0" smtClean="0"/>
                        <a:t> from nearest to furthers</a:t>
                      </a:r>
                      <a:endParaRPr lang="en-US" sz="2000" b="0" dirty="0"/>
                    </a:p>
                  </a:txBody>
                  <a:tcPr/>
                </a:tc>
              </a:tr>
              <a:tr h="370840">
                <a:tc>
                  <a:txBody>
                    <a:bodyPr/>
                    <a:lstStyle/>
                    <a:p>
                      <a:r>
                        <a:rPr lang="en-US" sz="1600" b="1" u="none" dirty="0" smtClean="0"/>
                        <a:t>ACCESS_ORDER_</a:t>
                      </a:r>
                      <a:r>
                        <a:rPr lang="en-US" sz="1600" b="1" dirty="0" smtClean="0"/>
                        <a:t>LEFT_HANDS</a:t>
                      </a:r>
                      <a:endParaRPr lang="en-US" sz="1600" b="1" dirty="0"/>
                    </a:p>
                  </a:txBody>
                  <a:tcPr/>
                </a:tc>
                <a:tc>
                  <a:txBody>
                    <a:bodyPr/>
                    <a:lstStyle/>
                    <a:p>
                      <a:r>
                        <a:rPr lang="en-US" sz="2000" b="0" dirty="0" smtClean="0"/>
                        <a:t>Onl</a:t>
                      </a:r>
                      <a:r>
                        <a:rPr lang="en-US" sz="2000" b="0" baseline="0" dirty="0" smtClean="0"/>
                        <a:t>y returns left hands</a:t>
                      </a:r>
                      <a:endParaRPr lang="en-US" sz="2000" b="0" dirty="0"/>
                    </a:p>
                  </a:txBody>
                  <a:tcPr/>
                </a:tc>
              </a:tr>
              <a:tr h="370840">
                <a:tc>
                  <a:txBody>
                    <a:bodyPr/>
                    <a:lstStyle/>
                    <a:p>
                      <a:r>
                        <a:rPr lang="en-US" sz="1600" b="1" u="none" dirty="0" smtClean="0"/>
                        <a:t>ACCESS_ORDER_</a:t>
                      </a:r>
                      <a:r>
                        <a:rPr lang="en-US" sz="1600" b="1" dirty="0" smtClean="0"/>
                        <a:t>RIGHT_HANDS</a:t>
                      </a:r>
                      <a:endParaRPr lang="en-US" sz="1600" b="1" dirty="0"/>
                    </a:p>
                  </a:txBody>
                  <a:tcPr/>
                </a:tc>
                <a:tc>
                  <a:txBody>
                    <a:bodyPr/>
                    <a:lstStyle/>
                    <a:p>
                      <a:r>
                        <a:rPr lang="en-US" sz="2000" b="0" dirty="0" smtClean="0"/>
                        <a:t>Only returns right hands</a:t>
                      </a:r>
                      <a:endParaRPr lang="en-US" sz="2000" b="0" dirty="0"/>
                    </a:p>
                  </a:txBody>
                  <a:tcPr/>
                </a:tc>
              </a:tr>
              <a:tr h="370840">
                <a:tc>
                  <a:txBody>
                    <a:bodyPr/>
                    <a:lstStyle/>
                    <a:p>
                      <a:r>
                        <a:rPr lang="en-US" sz="1600" b="1" u="none" dirty="0" smtClean="0"/>
                        <a:t>ACCESS_ORDER_FIXED</a:t>
                      </a:r>
                      <a:endParaRPr lang="en-US" sz="1600" b="1" u="none" dirty="0"/>
                    </a:p>
                  </a:txBody>
                  <a:tcPr/>
                </a:tc>
                <a:tc>
                  <a:txBody>
                    <a:bodyPr/>
                    <a:lstStyle/>
                    <a:p>
                      <a:r>
                        <a:rPr lang="en-US" sz="2000" b="0" dirty="0" smtClean="0"/>
                        <a:t>Fixed retrieval</a:t>
                      </a:r>
                      <a:r>
                        <a:rPr lang="en-US" sz="2000" b="0" baseline="0" dirty="0" smtClean="0"/>
                        <a:t> of hands based on consistent ID*</a:t>
                      </a:r>
                      <a:endParaRPr lang="en-US" sz="2000" b="0" dirty="0"/>
                    </a:p>
                  </a:txBody>
                  <a:tcPr/>
                </a:tc>
              </a:tr>
            </a:tbl>
          </a:graphicData>
        </a:graphic>
      </p:graphicFrame>
      <p:pic>
        <p:nvPicPr>
          <p:cNvPr id="1047" name="Picture 23" descr="http://www.clipartbest.com/cliparts/di8/Mqo/di8Mqo9i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3840" y="318243"/>
            <a:ext cx="1733360" cy="20153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3" descr="http://www.clipartbest.com/cliparts/di8/Mqo/di8Mqo9i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847236" y="186903"/>
            <a:ext cx="1255461" cy="14924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8238" y="737801"/>
            <a:ext cx="7680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flipV="1">
            <a:off x="2895600" y="2333623"/>
            <a:ext cx="3989832" cy="238125"/>
          </a:xfrm>
          <a:prstGeom prst="rect">
            <a:avLst/>
          </a:prstGeom>
          <a:noFill/>
          <a:ln>
            <a:solidFill>
              <a:schemeClr val="accent5"/>
            </a:solidFill>
            <a:headEnd type="none" w="sm" len="sm"/>
            <a:tailEnd type="none" w="sm" len="sm"/>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1180215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80">
                                          <p:stCondLst>
                                            <p:cond delay="0"/>
                                          </p:stCondLst>
                                        </p:cTn>
                                        <p:tgtEl>
                                          <p:spTgt spid="27"/>
                                        </p:tgtEl>
                                      </p:cBhvr>
                                    </p:animEffect>
                                    <p:anim calcmode="lin" valueType="num">
                                      <p:cBhvr>
                                        <p:cTn id="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 dur="26">
                                          <p:stCondLst>
                                            <p:cond delay="650"/>
                                          </p:stCondLst>
                                        </p:cTn>
                                        <p:tgtEl>
                                          <p:spTgt spid="27"/>
                                        </p:tgtEl>
                                      </p:cBhvr>
                                      <p:to x="100000" y="60000"/>
                                    </p:animScale>
                                    <p:animScale>
                                      <p:cBhvr>
                                        <p:cTn id="14" dur="166" decel="50000">
                                          <p:stCondLst>
                                            <p:cond delay="676"/>
                                          </p:stCondLst>
                                        </p:cTn>
                                        <p:tgtEl>
                                          <p:spTgt spid="27"/>
                                        </p:tgtEl>
                                      </p:cBhvr>
                                      <p:to x="100000" y="100000"/>
                                    </p:animScale>
                                    <p:animScale>
                                      <p:cBhvr>
                                        <p:cTn id="15" dur="26">
                                          <p:stCondLst>
                                            <p:cond delay="1312"/>
                                          </p:stCondLst>
                                        </p:cTn>
                                        <p:tgtEl>
                                          <p:spTgt spid="27"/>
                                        </p:tgtEl>
                                      </p:cBhvr>
                                      <p:to x="100000" y="80000"/>
                                    </p:animScale>
                                    <p:animScale>
                                      <p:cBhvr>
                                        <p:cTn id="16" dur="166" decel="50000">
                                          <p:stCondLst>
                                            <p:cond delay="1338"/>
                                          </p:stCondLst>
                                        </p:cTn>
                                        <p:tgtEl>
                                          <p:spTgt spid="27"/>
                                        </p:tgtEl>
                                      </p:cBhvr>
                                      <p:to x="100000" y="100000"/>
                                    </p:animScale>
                                    <p:animScale>
                                      <p:cBhvr>
                                        <p:cTn id="17" dur="26">
                                          <p:stCondLst>
                                            <p:cond delay="1642"/>
                                          </p:stCondLst>
                                        </p:cTn>
                                        <p:tgtEl>
                                          <p:spTgt spid="27"/>
                                        </p:tgtEl>
                                      </p:cBhvr>
                                      <p:to x="100000" y="90000"/>
                                    </p:animScale>
                                    <p:animScale>
                                      <p:cBhvr>
                                        <p:cTn id="18" dur="166" decel="50000">
                                          <p:stCondLst>
                                            <p:cond delay="1668"/>
                                          </p:stCondLst>
                                        </p:cTn>
                                        <p:tgtEl>
                                          <p:spTgt spid="27"/>
                                        </p:tgtEl>
                                      </p:cBhvr>
                                      <p:to x="100000" y="100000"/>
                                    </p:animScale>
                                    <p:animScale>
                                      <p:cBhvr>
                                        <p:cTn id="19" dur="26">
                                          <p:stCondLst>
                                            <p:cond delay="1808"/>
                                          </p:stCondLst>
                                        </p:cTn>
                                        <p:tgtEl>
                                          <p:spTgt spid="27"/>
                                        </p:tgtEl>
                                      </p:cBhvr>
                                      <p:to x="100000" y="95000"/>
                                    </p:animScale>
                                    <p:animScale>
                                      <p:cBhvr>
                                        <p:cTn id="20" dur="166" decel="50000">
                                          <p:stCondLst>
                                            <p:cond delay="1834"/>
                                          </p:stCondLst>
                                        </p:cTn>
                                        <p:tgtEl>
                                          <p:spTgt spid="27"/>
                                        </p:tgtEl>
                                      </p:cBhvr>
                                      <p:to x="100000" y="100000"/>
                                    </p:animScale>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2000"/>
                            </p:stCondLst>
                            <p:childTnLst>
                              <p:par>
                                <p:cTn id="25" presetID="26" presetClass="entr" presetSubtype="0" fill="hold" nodeType="afterEffect">
                                  <p:stCondLst>
                                    <p:cond delay="0"/>
                                  </p:stCondLst>
                                  <p:childTnLst>
                                    <p:set>
                                      <p:cBhvr>
                                        <p:cTn id="26" dur="1" fill="hold">
                                          <p:stCondLst>
                                            <p:cond delay="0"/>
                                          </p:stCondLst>
                                        </p:cTn>
                                        <p:tgtEl>
                                          <p:spTgt spid="1047"/>
                                        </p:tgtEl>
                                        <p:attrNameLst>
                                          <p:attrName>style.visibility</p:attrName>
                                        </p:attrNameLst>
                                      </p:cBhvr>
                                      <p:to>
                                        <p:strVal val="visible"/>
                                      </p:to>
                                    </p:set>
                                    <p:animEffect transition="in" filter="wipe(down)">
                                      <p:cBhvr>
                                        <p:cTn id="27" dur="580">
                                          <p:stCondLst>
                                            <p:cond delay="0"/>
                                          </p:stCondLst>
                                        </p:cTn>
                                        <p:tgtEl>
                                          <p:spTgt spid="1047"/>
                                        </p:tgtEl>
                                      </p:cBhvr>
                                    </p:animEffect>
                                    <p:anim calcmode="lin" valueType="num">
                                      <p:cBhvr>
                                        <p:cTn id="28" dur="1822" tmFilter="0,0; 0.14,0.36; 0.43,0.73; 0.71,0.91; 1.0,1.0">
                                          <p:stCondLst>
                                            <p:cond delay="0"/>
                                          </p:stCondLst>
                                        </p:cTn>
                                        <p:tgtEl>
                                          <p:spTgt spid="104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04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04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04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047"/>
                                        </p:tgtEl>
                                        <p:attrNameLst>
                                          <p:attrName>ppt_y</p:attrName>
                                        </p:attrNameLst>
                                      </p:cBhvr>
                                      <p:tavLst>
                                        <p:tav tm="0" fmla="#ppt_y-sin(pi*$)/81">
                                          <p:val>
                                            <p:fltVal val="0"/>
                                          </p:val>
                                        </p:tav>
                                        <p:tav tm="100000">
                                          <p:val>
                                            <p:fltVal val="1"/>
                                          </p:val>
                                        </p:tav>
                                      </p:tavLst>
                                    </p:anim>
                                    <p:animScale>
                                      <p:cBhvr>
                                        <p:cTn id="33" dur="26">
                                          <p:stCondLst>
                                            <p:cond delay="650"/>
                                          </p:stCondLst>
                                        </p:cTn>
                                        <p:tgtEl>
                                          <p:spTgt spid="1047"/>
                                        </p:tgtEl>
                                      </p:cBhvr>
                                      <p:to x="100000" y="60000"/>
                                    </p:animScale>
                                    <p:animScale>
                                      <p:cBhvr>
                                        <p:cTn id="34" dur="166" decel="50000">
                                          <p:stCondLst>
                                            <p:cond delay="676"/>
                                          </p:stCondLst>
                                        </p:cTn>
                                        <p:tgtEl>
                                          <p:spTgt spid="1047"/>
                                        </p:tgtEl>
                                      </p:cBhvr>
                                      <p:to x="100000" y="100000"/>
                                    </p:animScale>
                                    <p:animScale>
                                      <p:cBhvr>
                                        <p:cTn id="35" dur="26">
                                          <p:stCondLst>
                                            <p:cond delay="1312"/>
                                          </p:stCondLst>
                                        </p:cTn>
                                        <p:tgtEl>
                                          <p:spTgt spid="1047"/>
                                        </p:tgtEl>
                                      </p:cBhvr>
                                      <p:to x="100000" y="80000"/>
                                    </p:animScale>
                                    <p:animScale>
                                      <p:cBhvr>
                                        <p:cTn id="36" dur="166" decel="50000">
                                          <p:stCondLst>
                                            <p:cond delay="1338"/>
                                          </p:stCondLst>
                                        </p:cTn>
                                        <p:tgtEl>
                                          <p:spTgt spid="1047"/>
                                        </p:tgtEl>
                                      </p:cBhvr>
                                      <p:to x="100000" y="100000"/>
                                    </p:animScale>
                                    <p:animScale>
                                      <p:cBhvr>
                                        <p:cTn id="37" dur="26">
                                          <p:stCondLst>
                                            <p:cond delay="1642"/>
                                          </p:stCondLst>
                                        </p:cTn>
                                        <p:tgtEl>
                                          <p:spTgt spid="1047"/>
                                        </p:tgtEl>
                                      </p:cBhvr>
                                      <p:to x="100000" y="90000"/>
                                    </p:animScale>
                                    <p:animScale>
                                      <p:cBhvr>
                                        <p:cTn id="38" dur="166" decel="50000">
                                          <p:stCondLst>
                                            <p:cond delay="1668"/>
                                          </p:stCondLst>
                                        </p:cTn>
                                        <p:tgtEl>
                                          <p:spTgt spid="1047"/>
                                        </p:tgtEl>
                                      </p:cBhvr>
                                      <p:to x="100000" y="100000"/>
                                    </p:animScale>
                                    <p:animScale>
                                      <p:cBhvr>
                                        <p:cTn id="39" dur="26">
                                          <p:stCondLst>
                                            <p:cond delay="1808"/>
                                          </p:stCondLst>
                                        </p:cTn>
                                        <p:tgtEl>
                                          <p:spTgt spid="1047"/>
                                        </p:tgtEl>
                                      </p:cBhvr>
                                      <p:to x="100000" y="95000"/>
                                    </p:animScale>
                                    <p:animScale>
                                      <p:cBhvr>
                                        <p:cTn id="40" dur="166" decel="50000">
                                          <p:stCondLst>
                                            <p:cond delay="1834"/>
                                          </p:stCondLst>
                                        </p:cTn>
                                        <p:tgtEl>
                                          <p:spTgt spid="1047"/>
                                        </p:tgtEl>
                                      </p:cBhvr>
                                      <p:to x="100000" y="100000"/>
                                    </p:animScale>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Configuration</a:t>
            </a:r>
            <a:endParaRPr lang="en-US" sz="5400" dirty="0"/>
          </a:p>
        </p:txBody>
      </p:sp>
    </p:spTree>
    <p:extLst>
      <p:ext uri="{BB962C8B-B14F-4D97-AF65-F5344CB8AC3E}">
        <p14:creationId xmlns:p14="http://schemas.microsoft.com/office/powerpoint/2010/main" val="282241549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General</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pPr marL="0" indent="0">
              <a:buNone/>
            </a:pPr>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13</a:t>
            </a:fld>
            <a:endParaRPr lang="en-US">
              <a:solidFill>
                <a:srgbClr val="FFFFFF"/>
              </a:solidFill>
            </a:endParaRPr>
          </a:p>
        </p:txBody>
      </p:sp>
      <p:cxnSp>
        <p:nvCxnSpPr>
          <p:cNvPr id="6" name="Straight Connector 5"/>
          <p:cNvCxnSpPr/>
          <p:nvPr/>
        </p:nvCxnSpPr>
        <p:spPr>
          <a:xfrm flipV="1">
            <a:off x="-8238" y="737801"/>
            <a:ext cx="54864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3882005313"/>
              </p:ext>
            </p:extLst>
          </p:nvPr>
        </p:nvGraphicFramePr>
        <p:xfrm>
          <a:off x="544212" y="2371725"/>
          <a:ext cx="11163300" cy="2377440"/>
        </p:xfrm>
        <a:graphic>
          <a:graphicData uri="http://schemas.openxmlformats.org/drawingml/2006/table">
            <a:tbl>
              <a:tblPr firstRow="1" bandRow="1">
                <a:tableStyleId>{5C22544A-7EE6-4342-B048-85BDC9FD1C3A}</a:tableStyleId>
              </a:tblPr>
              <a:tblGrid>
                <a:gridCol w="4568686"/>
                <a:gridCol w="6594614"/>
              </a:tblGrid>
              <a:tr h="383037">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ApplyChanges</a:t>
                      </a:r>
                      <a:endParaRPr lang="en-US" sz="2000" b="1" dirty="0"/>
                    </a:p>
                  </a:txBody>
                  <a:tcPr/>
                </a:tc>
                <a:tc>
                  <a:txBody>
                    <a:bodyPr/>
                    <a:lstStyle/>
                    <a:p>
                      <a:r>
                        <a:rPr lang="en-US" sz="2000" b="0" dirty="0" smtClean="0"/>
                        <a:t>Applies changed configuration settings</a:t>
                      </a:r>
                      <a:endParaRPr lang="en-US" sz="2000" b="0" dirty="0"/>
                    </a:p>
                  </a:txBody>
                  <a:tcPr/>
                </a:tc>
              </a:tr>
              <a:tr h="370840">
                <a:tc>
                  <a:txBody>
                    <a:bodyPr/>
                    <a:lstStyle/>
                    <a:p>
                      <a:r>
                        <a:rPr lang="en-US" sz="2000" b="1" dirty="0" smtClean="0"/>
                        <a:t>Update</a:t>
                      </a:r>
                      <a:endParaRPr lang="en-US" sz="2000" b="1" dirty="0"/>
                    </a:p>
                  </a:txBody>
                  <a:tcPr/>
                </a:tc>
                <a:tc>
                  <a:txBody>
                    <a:bodyPr/>
                    <a:lstStyle/>
                    <a:p>
                      <a:r>
                        <a:rPr lang="en-US" sz="2000" b="0" dirty="0" smtClean="0"/>
                        <a:t>Queries for the current active configuration*</a:t>
                      </a:r>
                      <a:endParaRPr lang="en-US" sz="2000" b="0" dirty="0"/>
                    </a:p>
                  </a:txBody>
                  <a:tcPr/>
                </a:tc>
              </a:tr>
              <a:tr h="370840">
                <a:tc>
                  <a:txBody>
                    <a:bodyPr/>
                    <a:lstStyle/>
                    <a:p>
                      <a:r>
                        <a:rPr lang="en-US" sz="2000" b="1" dirty="0" smtClean="0"/>
                        <a:t>Dispose</a:t>
                      </a:r>
                      <a:endParaRPr lang="en-US" sz="2000" b="1" dirty="0"/>
                    </a:p>
                  </a:txBody>
                  <a:tcPr/>
                </a:tc>
                <a:tc>
                  <a:txBody>
                    <a:bodyPr/>
                    <a:lstStyle/>
                    <a:p>
                      <a:r>
                        <a:rPr lang="en-US" sz="2000" b="0" dirty="0" smtClean="0"/>
                        <a:t>Disposes of the configuration instance*</a:t>
                      </a:r>
                      <a:endParaRPr lang="en-US" sz="2000" b="0" dirty="0"/>
                    </a:p>
                  </a:txBody>
                  <a:tcPr/>
                </a:tc>
              </a:tr>
              <a:tr h="370840">
                <a:tc>
                  <a:txBody>
                    <a:bodyPr/>
                    <a:lstStyle/>
                    <a:p>
                      <a:r>
                        <a:rPr lang="en-US" sz="2000" b="1" dirty="0" smtClean="0"/>
                        <a:t>RestoreDefaults</a:t>
                      </a:r>
                      <a:endParaRPr lang="en-US" sz="2000" b="1" dirty="0"/>
                    </a:p>
                  </a:txBody>
                  <a:tcPr/>
                </a:tc>
                <a:tc>
                  <a:txBody>
                    <a:bodyPr/>
                    <a:lstStyle/>
                    <a:p>
                      <a:r>
                        <a:rPr lang="en-US" sz="2000" b="0" dirty="0" smtClean="0"/>
                        <a:t>Restores the active configuration to default values</a:t>
                      </a:r>
                      <a:endParaRPr lang="en-US" sz="2000" b="0" dirty="0"/>
                    </a:p>
                  </a:txBody>
                  <a:tcPr/>
                </a:tc>
              </a:tr>
              <a:tr h="370840">
                <a:tc>
                  <a:txBody>
                    <a:bodyPr/>
                    <a:lstStyle/>
                    <a:p>
                      <a:r>
                        <a:rPr lang="en-US" sz="2000" b="1" dirty="0" smtClean="0"/>
                        <a:t>ResetTracking</a:t>
                      </a:r>
                      <a:endParaRPr lang="en-US" sz="2000" b="1" dirty="0"/>
                    </a:p>
                  </a:txBody>
                  <a:tcPr/>
                </a:tc>
                <a:tc>
                  <a:txBody>
                    <a:bodyPr/>
                    <a:lstStyle/>
                    <a:p>
                      <a:r>
                        <a:rPr lang="en-US" sz="2000" b="0" dirty="0" smtClean="0"/>
                        <a:t>Resets the hand tracking context</a:t>
                      </a:r>
                      <a:endParaRPr lang="en-US" sz="2000" b="0" dirty="0"/>
                    </a:p>
                  </a:txBody>
                  <a:tcPr/>
                </a:tc>
              </a:tr>
            </a:tbl>
          </a:graphicData>
        </a:graphic>
      </p:graphicFrame>
      <p:sp>
        <p:nvSpPr>
          <p:cNvPr id="10" name="TextBox 9"/>
          <p:cNvSpPr txBox="1"/>
          <p:nvPr/>
        </p:nvSpPr>
        <p:spPr>
          <a:xfrm>
            <a:off x="3673546" y="897060"/>
            <a:ext cx="4718525"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smtClean="0"/>
              <a:t>Typically flow of configuration:</a:t>
            </a:r>
          </a:p>
          <a:p>
            <a:pPr marL="800100" lvl="1" indent="-342900">
              <a:buFont typeface="+mj-lt"/>
              <a:buAutoNum type="arabicPeriod"/>
            </a:pPr>
            <a:r>
              <a:rPr lang="en-US" sz="1600" dirty="0" smtClean="0"/>
              <a:t>Get </a:t>
            </a:r>
            <a:r>
              <a:rPr lang="en-US" sz="1600" dirty="0"/>
              <a:t>instance </a:t>
            </a:r>
            <a:r>
              <a:rPr lang="en-US" sz="1600" dirty="0" smtClean="0"/>
              <a:t>of hand configuration</a:t>
            </a:r>
            <a:endParaRPr lang="en-US" sz="1600" dirty="0"/>
          </a:p>
          <a:p>
            <a:pPr marL="800100" lvl="1" indent="-342900">
              <a:buFont typeface="+mj-lt"/>
              <a:buAutoNum type="arabicPeriod"/>
            </a:pPr>
            <a:r>
              <a:rPr lang="en-US" sz="1600" dirty="0"/>
              <a:t>Modify configuration settings</a:t>
            </a:r>
            <a:endParaRPr lang="en-US" sz="1200" dirty="0"/>
          </a:p>
          <a:p>
            <a:pPr marL="800100" lvl="1" indent="-342900">
              <a:buFont typeface="+mj-lt"/>
              <a:buAutoNum type="arabicPeriod"/>
            </a:pPr>
            <a:r>
              <a:rPr lang="en-US" sz="1600" dirty="0"/>
              <a:t>Apply your </a:t>
            </a:r>
            <a:r>
              <a:rPr lang="en-US" sz="1600" dirty="0" smtClean="0"/>
              <a:t>changes</a:t>
            </a:r>
          </a:p>
          <a:p>
            <a:pPr marL="800100" lvl="1" indent="-342900">
              <a:buFont typeface="+mj-lt"/>
              <a:buAutoNum type="arabicPeriod"/>
            </a:pPr>
            <a:r>
              <a:rPr lang="en-US" sz="1600" dirty="0" smtClean="0"/>
              <a:t>Dispose</a:t>
            </a:r>
            <a:endParaRPr lang="en-US" sz="1600" dirty="0"/>
          </a:p>
        </p:txBody>
      </p:sp>
      <p:sp>
        <p:nvSpPr>
          <p:cNvPr id="9" name="Rectangle 8"/>
          <p:cNvSpPr/>
          <p:nvPr/>
        </p:nvSpPr>
        <p:spPr>
          <a:xfrm>
            <a:off x="165220" y="4911803"/>
            <a:ext cx="11861560" cy="11079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100" dirty="0" smtClean="0">
                <a:solidFill>
                  <a:prstClr val="black"/>
                </a:solidFill>
                <a:latin typeface="Consolas"/>
              </a:rPr>
              <a:t>/* </a:t>
            </a:r>
            <a:r>
              <a:rPr lang="en-US" sz="1100" dirty="0">
                <a:solidFill>
                  <a:prstClr val="black"/>
                </a:solidFill>
                <a:latin typeface="Consolas"/>
              </a:rPr>
              <a:t>Configure a hand - Enable Gestures and Alerts */</a:t>
            </a:r>
          </a:p>
          <a:p>
            <a:r>
              <a:rPr lang="en-US" sz="1100" dirty="0" smtClean="0">
                <a:solidFill>
                  <a:prstClr val="black"/>
                </a:solidFill>
                <a:latin typeface="Consolas"/>
              </a:rPr>
              <a:t>PXCMHandConfiguration </a:t>
            </a:r>
            <a:r>
              <a:rPr lang="en-US" sz="1100" dirty="0" err="1">
                <a:solidFill>
                  <a:prstClr val="black"/>
                </a:solidFill>
                <a:latin typeface="Consolas"/>
              </a:rPr>
              <a:t>hcfg</a:t>
            </a:r>
            <a:r>
              <a:rPr lang="en-US" sz="1100" dirty="0">
                <a:solidFill>
                  <a:prstClr val="black"/>
                </a:solidFill>
                <a:latin typeface="Consolas"/>
              </a:rPr>
              <a:t> = </a:t>
            </a:r>
            <a:r>
              <a:rPr lang="en-US" sz="1100" dirty="0" err="1">
                <a:solidFill>
                  <a:prstClr val="black"/>
                </a:solidFill>
                <a:latin typeface="Consolas"/>
              </a:rPr>
              <a:t>handAnalyzer.CreateActiveConfiguration</a:t>
            </a:r>
            <a:r>
              <a:rPr lang="en-US" sz="1100" dirty="0">
                <a:solidFill>
                  <a:prstClr val="black"/>
                </a:solidFill>
                <a:latin typeface="Consolas"/>
              </a:rPr>
              <a:t> </a:t>
            </a:r>
            <a:r>
              <a:rPr lang="en-US" sz="1100" dirty="0" smtClean="0">
                <a:solidFill>
                  <a:prstClr val="black"/>
                </a:solidFill>
                <a:latin typeface="Consolas"/>
              </a:rPr>
              <a:t>();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Create an instance of PXCMHandConfiguration, used to configure hand tracking</a:t>
            </a:r>
            <a:endParaRPr lang="en-US" sz="1100" dirty="0">
              <a:solidFill>
                <a:prstClr val="black"/>
              </a:solidFill>
              <a:latin typeface="Consolas"/>
            </a:endParaRPr>
          </a:p>
          <a:p>
            <a:r>
              <a:rPr lang="en-US" sz="1100" dirty="0" err="1" smtClean="0">
                <a:solidFill>
                  <a:prstClr val="black"/>
                </a:solidFill>
                <a:latin typeface="Consolas"/>
              </a:rPr>
              <a:t>hcfg.EnableAllGestures</a:t>
            </a:r>
            <a:r>
              <a:rPr lang="en-US" sz="1100" dirty="0" smtClean="0">
                <a:solidFill>
                  <a:prstClr val="black"/>
                </a:solidFill>
                <a:latin typeface="Consolas"/>
              </a:rPr>
              <a:t> (); </a:t>
            </a:r>
            <a:r>
              <a:rPr lang="en-US" sz="1100" dirty="0">
                <a:solidFill>
                  <a:srgbClr val="00B050"/>
                </a:solidFill>
                <a:latin typeface="Consolas"/>
              </a:rPr>
              <a:t>// </a:t>
            </a:r>
            <a:r>
              <a:rPr lang="en-US" sz="1100" dirty="0" smtClean="0">
                <a:solidFill>
                  <a:srgbClr val="00B050"/>
                </a:solidFill>
                <a:latin typeface="Consolas"/>
              </a:rPr>
              <a:t>Enable Gesture event notification</a:t>
            </a:r>
            <a:endParaRPr lang="en-US" sz="1100" dirty="0">
              <a:solidFill>
                <a:prstClr val="black"/>
              </a:solidFill>
              <a:latin typeface="Consolas"/>
            </a:endParaRPr>
          </a:p>
          <a:p>
            <a:r>
              <a:rPr lang="en-US" sz="1100" dirty="0" err="1" smtClean="0">
                <a:solidFill>
                  <a:prstClr val="black"/>
                </a:solidFill>
                <a:latin typeface="Consolas"/>
              </a:rPr>
              <a:t>hcfg.EnableAlert</a:t>
            </a:r>
            <a:r>
              <a:rPr lang="en-US" sz="1100" dirty="0" smtClean="0">
                <a:solidFill>
                  <a:prstClr val="black"/>
                </a:solidFill>
                <a:latin typeface="Consolas"/>
              </a:rPr>
              <a:t> </a:t>
            </a:r>
            <a:r>
              <a:rPr lang="en-US" sz="1100" dirty="0">
                <a:solidFill>
                  <a:prstClr val="black"/>
                </a:solidFill>
                <a:latin typeface="Consolas"/>
              </a:rPr>
              <a:t>(</a:t>
            </a:r>
            <a:r>
              <a:rPr lang="en-US" sz="1100" dirty="0" err="1">
                <a:solidFill>
                  <a:prstClr val="black"/>
                </a:solidFill>
                <a:latin typeface="Consolas"/>
              </a:rPr>
              <a:t>PXCMHandData.AlertType.ALERT_HAND_NOT_DETECTED</a:t>
            </a:r>
            <a:r>
              <a:rPr lang="en-US" sz="1100" dirty="0" smtClean="0">
                <a:solidFill>
                  <a:prstClr val="black"/>
                </a:solidFill>
                <a:latin typeface="Consolas"/>
              </a:rPr>
              <a:t>); </a:t>
            </a:r>
            <a:r>
              <a:rPr lang="en-US" sz="1100" dirty="0" smtClean="0">
                <a:solidFill>
                  <a:srgbClr val="00B050"/>
                </a:solidFill>
                <a:latin typeface="Consolas" panose="020B0609020204030204" pitchFamily="49" charset="0"/>
                <a:cs typeface="Consolas" panose="020B0609020204030204" pitchFamily="49" charset="0"/>
              </a:rPr>
              <a:t>// Enable hand lost alert, </a:t>
            </a:r>
            <a:r>
              <a:rPr lang="en-US" sz="1100" dirty="0">
                <a:solidFill>
                  <a:srgbClr val="00B050"/>
                </a:solidFill>
                <a:latin typeface="Consolas" panose="020B0609020204030204" pitchFamily="49" charset="0"/>
                <a:cs typeface="Consolas" panose="020B0609020204030204" pitchFamily="49" charset="0"/>
              </a:rPr>
              <a:t>either </a:t>
            </a:r>
            <a:r>
              <a:rPr lang="en-US" sz="1100" dirty="0" smtClean="0">
                <a:solidFill>
                  <a:srgbClr val="00B050"/>
                </a:solidFill>
                <a:latin typeface="Consolas" panose="020B0609020204030204" pitchFamily="49" charset="0"/>
                <a:cs typeface="Consolas" panose="020B0609020204030204" pitchFamily="49" charset="0"/>
              </a:rPr>
              <a:t>hand left </a:t>
            </a:r>
            <a:r>
              <a:rPr lang="en-US" sz="1100" dirty="0">
                <a:solidFill>
                  <a:srgbClr val="00B050"/>
                </a:solidFill>
                <a:latin typeface="Consolas" panose="020B0609020204030204" pitchFamily="49" charset="0"/>
                <a:cs typeface="Consolas" panose="020B0609020204030204" pitchFamily="49" charset="0"/>
              </a:rPr>
              <a:t>the field of view or </a:t>
            </a:r>
            <a:r>
              <a:rPr lang="en-US" sz="1100" dirty="0" smtClean="0">
                <a:solidFill>
                  <a:srgbClr val="00B050"/>
                </a:solidFill>
                <a:latin typeface="Consolas" panose="020B0609020204030204" pitchFamily="49" charset="0"/>
                <a:cs typeface="Consolas" panose="020B0609020204030204" pitchFamily="49" charset="0"/>
              </a:rPr>
              <a:t>is </a:t>
            </a:r>
            <a:r>
              <a:rPr lang="en-US" sz="1100" dirty="0">
                <a:solidFill>
                  <a:srgbClr val="00B050"/>
                </a:solidFill>
                <a:latin typeface="Consolas" panose="020B0609020204030204" pitchFamily="49" charset="0"/>
                <a:cs typeface="Consolas" panose="020B0609020204030204" pitchFamily="49" charset="0"/>
              </a:rPr>
              <a:t>occluded.</a:t>
            </a:r>
          </a:p>
          <a:p>
            <a:r>
              <a:rPr lang="en-US" sz="1100" dirty="0" err="1" smtClean="0">
                <a:solidFill>
                  <a:prstClr val="black"/>
                </a:solidFill>
                <a:latin typeface="Consolas"/>
              </a:rPr>
              <a:t>hcfg.ApplyChanges</a:t>
            </a:r>
            <a:r>
              <a:rPr lang="en-US" sz="1100" dirty="0" smtClean="0">
                <a:solidFill>
                  <a:prstClr val="black"/>
                </a:solidFill>
                <a:latin typeface="Consolas"/>
              </a:rPr>
              <a:t> ();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Apply the configuration</a:t>
            </a:r>
            <a:endParaRPr lang="en-US" sz="1100" dirty="0">
              <a:solidFill>
                <a:prstClr val="black"/>
              </a:solidFill>
              <a:latin typeface="Consolas"/>
            </a:endParaRPr>
          </a:p>
          <a:p>
            <a:r>
              <a:rPr lang="en-US" sz="1100" dirty="0" err="1" smtClean="0">
                <a:solidFill>
                  <a:prstClr val="black"/>
                </a:solidFill>
                <a:latin typeface="Consolas"/>
              </a:rPr>
              <a:t>hcfg.Dispose</a:t>
            </a:r>
            <a:r>
              <a:rPr lang="en-US" sz="1100" dirty="0" smtClean="0">
                <a:solidFill>
                  <a:prstClr val="black"/>
                </a:solidFill>
                <a:latin typeface="Consolas"/>
              </a:rPr>
              <a:t> ();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Release the instance  </a:t>
            </a:r>
            <a:endParaRPr lang="en-US" sz="1100" dirty="0">
              <a:solidFill>
                <a:prstClr val="black"/>
              </a:solidFill>
              <a:latin typeface="Consolas"/>
            </a:endParaRPr>
          </a:p>
        </p:txBody>
      </p:sp>
    </p:spTree>
    <p:extLst>
      <p:ext uri="{BB962C8B-B14F-4D97-AF65-F5344CB8AC3E}">
        <p14:creationId xmlns:p14="http://schemas.microsoft.com/office/powerpoint/2010/main" val="299095137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Alerts</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14</a:t>
            </a:fld>
            <a:endParaRPr lang="en-US">
              <a:solidFill>
                <a:srgbClr val="FFFFFF"/>
              </a:solidFill>
            </a:endParaRPr>
          </a:p>
        </p:txBody>
      </p:sp>
      <p:cxnSp>
        <p:nvCxnSpPr>
          <p:cNvPr id="6" name="Straight Connector 5"/>
          <p:cNvCxnSpPr/>
          <p:nvPr/>
        </p:nvCxnSpPr>
        <p:spPr>
          <a:xfrm flipV="1">
            <a:off x="-8238" y="737801"/>
            <a:ext cx="50292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nvPr>
        </p:nvGraphicFramePr>
        <p:xfrm>
          <a:off x="748297" y="1373866"/>
          <a:ext cx="10754043" cy="1981200"/>
        </p:xfrm>
        <a:graphic>
          <a:graphicData uri="http://schemas.openxmlformats.org/drawingml/2006/table">
            <a:tbl>
              <a:tblPr firstRow="1" bandRow="1">
                <a:tableStyleId>{5C22544A-7EE6-4342-B048-85BDC9FD1C3A}</a:tableStyleId>
              </a:tblPr>
              <a:tblGrid>
                <a:gridCol w="4064000"/>
                <a:gridCol w="6690043"/>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Enable / DisbaleAlert</a:t>
                      </a:r>
                      <a:endParaRPr lang="en-US" sz="2000" b="1" dirty="0"/>
                    </a:p>
                  </a:txBody>
                  <a:tcPr/>
                </a:tc>
                <a:tc>
                  <a:txBody>
                    <a:bodyPr/>
                    <a:lstStyle/>
                    <a:p>
                      <a:r>
                        <a:rPr lang="en-US" sz="2000" dirty="0" smtClean="0">
                          <a:effectLst/>
                        </a:rPr>
                        <a:t>Enabled / Disable</a:t>
                      </a:r>
                      <a:r>
                        <a:rPr lang="en-US" sz="2000" baseline="0" dirty="0" smtClean="0">
                          <a:effectLst/>
                        </a:rPr>
                        <a:t> specific alert notification</a:t>
                      </a:r>
                      <a:endParaRPr lang="en-US" sz="2000" b="0" dirty="0"/>
                    </a:p>
                  </a:txBody>
                  <a:tcPr/>
                </a:tc>
              </a:tr>
              <a:tr h="370840">
                <a:tc>
                  <a:txBody>
                    <a:bodyPr/>
                    <a:lstStyle/>
                    <a:p>
                      <a:r>
                        <a:rPr lang="en-US" sz="2000" b="1" dirty="0" smtClean="0"/>
                        <a:t>Enable / DisbaleAllAlerts</a:t>
                      </a:r>
                      <a:endParaRPr lang="en-US" sz="2000" b="1" dirty="0"/>
                    </a:p>
                  </a:txBody>
                  <a:tcPr/>
                </a:tc>
                <a:tc>
                  <a:txBody>
                    <a:bodyPr/>
                    <a:lstStyle/>
                    <a:p>
                      <a:r>
                        <a:rPr lang="en-US" sz="2000" dirty="0" smtClean="0">
                          <a:effectLst/>
                        </a:rPr>
                        <a:t>Enabled / Disable</a:t>
                      </a:r>
                      <a:r>
                        <a:rPr lang="en-US" sz="2000" baseline="0" dirty="0" smtClean="0">
                          <a:effectLst/>
                        </a:rPr>
                        <a:t> all alert notifications</a:t>
                      </a:r>
                      <a:endParaRPr lang="en-US" sz="2000" b="0" dirty="0"/>
                    </a:p>
                  </a:txBody>
                  <a:tcPr/>
                </a:tc>
              </a:tr>
              <a:tr h="370840">
                <a:tc>
                  <a:txBody>
                    <a:bodyPr/>
                    <a:lstStyle/>
                    <a:p>
                      <a:r>
                        <a:rPr lang="en-US" sz="2000" b="1" dirty="0" smtClean="0"/>
                        <a:t>SubscribeAlert</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2000" b="0" dirty="0" smtClean="0"/>
                        <a:t>Register an event handler object for </a:t>
                      </a:r>
                      <a:r>
                        <a:rPr lang="en-US" sz="2000" b="0" baseline="0" dirty="0" smtClean="0"/>
                        <a:t>all alerts</a:t>
                      </a:r>
                      <a:endParaRPr lang="en-US" sz="2000" b="0" dirty="0" smtClean="0"/>
                    </a:p>
                  </a:txBody>
                  <a:tcPr/>
                </a:tc>
              </a:tr>
              <a:tr h="370840">
                <a:tc>
                  <a:txBody>
                    <a:bodyPr/>
                    <a:lstStyle/>
                    <a:p>
                      <a:r>
                        <a:rPr lang="en-US" sz="2000" b="1" dirty="0" smtClean="0"/>
                        <a:t>IsAlertEnabled</a:t>
                      </a:r>
                      <a:endParaRPr lang="en-US" sz="2000" b="1" dirty="0"/>
                    </a:p>
                  </a:txBody>
                  <a:tcPr/>
                </a:tc>
                <a:tc>
                  <a:txBody>
                    <a:bodyPr/>
                    <a:lstStyle/>
                    <a:p>
                      <a:r>
                        <a:rPr lang="en-US" sz="2000" dirty="0" smtClean="0">
                          <a:effectLst/>
                        </a:rPr>
                        <a:t>set/retrieve</a:t>
                      </a:r>
                      <a:r>
                        <a:rPr lang="en-US" sz="2000" baseline="0" dirty="0" smtClean="0">
                          <a:effectLst/>
                        </a:rPr>
                        <a:t> </a:t>
                      </a:r>
                      <a:r>
                        <a:rPr lang="en-US" sz="2000" dirty="0" smtClean="0">
                          <a:effectLst/>
                        </a:rPr>
                        <a:t>the current tracking bounds frustum</a:t>
                      </a:r>
                      <a:endParaRPr lang="en-US" sz="2000" b="0" dirty="0"/>
                    </a:p>
                  </a:txBody>
                  <a:tcPr/>
                </a:tc>
              </a:tr>
            </a:tbl>
          </a:graphicData>
        </a:graphic>
      </p:graphicFrame>
      <p:sp>
        <p:nvSpPr>
          <p:cNvPr id="9" name="TextBox 8"/>
          <p:cNvSpPr txBox="1"/>
          <p:nvPr/>
        </p:nvSpPr>
        <p:spPr>
          <a:xfrm>
            <a:off x="323850" y="3942751"/>
            <a:ext cx="1154430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tx1"/>
                </a:solidFill>
              </a:rPr>
              <a:t>Alert Types:</a:t>
            </a:r>
          </a:p>
          <a:p>
            <a:pPr marL="285750" indent="-285750">
              <a:buFont typeface="Courier New" panose="02070309020205020404" pitchFamily="49" charset="0"/>
              <a:buChar char="o"/>
            </a:pPr>
            <a:r>
              <a:rPr lang="en-US" b="1" dirty="0" smtClean="0">
                <a:solidFill>
                  <a:schemeClr val="tx1"/>
                </a:solidFill>
              </a:rPr>
              <a:t>HandCalibrated: </a:t>
            </a:r>
            <a:r>
              <a:rPr lang="en-US" dirty="0" smtClean="0">
                <a:solidFill>
                  <a:schemeClr val="tx1"/>
                </a:solidFill>
              </a:rPr>
              <a:t>If there is a valid calibration on the hand</a:t>
            </a:r>
          </a:p>
          <a:p>
            <a:pPr marL="285750" indent="-285750">
              <a:buFont typeface="Courier New" panose="02070309020205020404" pitchFamily="49" charset="0"/>
              <a:buChar char="o"/>
            </a:pPr>
            <a:r>
              <a:rPr lang="en-US" b="1" dirty="0" smtClean="0">
                <a:solidFill>
                  <a:schemeClr val="tx1"/>
                </a:solidFill>
              </a:rPr>
              <a:t>HandDetected: </a:t>
            </a:r>
            <a:r>
              <a:rPr lang="en-US" dirty="0" smtClean="0">
                <a:solidFill>
                  <a:schemeClr val="tx1"/>
                </a:solidFill>
              </a:rPr>
              <a:t>If there is a hand detected in the frustum</a:t>
            </a:r>
          </a:p>
          <a:p>
            <a:pPr marL="285750" indent="-285750">
              <a:buFont typeface="Courier New" panose="02070309020205020404" pitchFamily="49" charset="0"/>
              <a:buChar char="o"/>
            </a:pPr>
            <a:r>
              <a:rPr lang="en-US" b="1" dirty="0" smtClean="0">
                <a:solidFill>
                  <a:schemeClr val="tx1"/>
                </a:solidFill>
              </a:rPr>
              <a:t>HandTracked: </a:t>
            </a:r>
            <a:r>
              <a:rPr lang="en-US" dirty="0" smtClean="0">
                <a:solidFill>
                  <a:schemeClr val="tx1"/>
                </a:solidFill>
              </a:rPr>
              <a:t>If there is full skeletal data available for the detected hand</a:t>
            </a:r>
          </a:p>
          <a:p>
            <a:pPr marL="285750" indent="-285750">
              <a:buFont typeface="Courier New" panose="02070309020205020404" pitchFamily="49" charset="0"/>
              <a:buChar char="o"/>
            </a:pPr>
            <a:r>
              <a:rPr lang="en-US" b="1" dirty="0" err="1" smtClean="0">
                <a:solidFill>
                  <a:schemeClr val="tx1"/>
                </a:solidFill>
              </a:rPr>
              <a:t>HandOutofxxxxBorder</a:t>
            </a:r>
            <a:r>
              <a:rPr lang="en-US" b="1" dirty="0" smtClean="0">
                <a:solidFill>
                  <a:schemeClr val="tx1"/>
                </a:solidFill>
              </a:rPr>
              <a:t>: </a:t>
            </a:r>
            <a:r>
              <a:rPr lang="en-US" dirty="0" smtClean="0">
                <a:solidFill>
                  <a:schemeClr val="tx1"/>
                </a:solidFill>
              </a:rPr>
              <a:t>If the hand touches the tracking bounds (Left, right, bottom or Top)</a:t>
            </a:r>
          </a:p>
          <a:p>
            <a:pPr marL="285750" indent="-285750">
              <a:buFont typeface="Courier New" panose="02070309020205020404" pitchFamily="49" charset="0"/>
              <a:buChar char="o"/>
            </a:pPr>
            <a:r>
              <a:rPr lang="en-US" b="1" dirty="0" smtClean="0">
                <a:solidFill>
                  <a:schemeClr val="tx1"/>
                </a:solidFill>
              </a:rPr>
              <a:t>HandTooclose / HandTooFar: </a:t>
            </a:r>
            <a:r>
              <a:rPr lang="en-US" dirty="0" smtClean="0">
                <a:solidFill>
                  <a:schemeClr val="tx1"/>
                </a:solidFill>
              </a:rPr>
              <a:t>If the hand is too close or too far from the camera</a:t>
            </a:r>
          </a:p>
        </p:txBody>
      </p:sp>
    </p:spTree>
    <p:extLst>
      <p:ext uri="{BB962C8B-B14F-4D97-AF65-F5344CB8AC3E}">
        <p14:creationId xmlns:p14="http://schemas.microsoft.com/office/powerpoint/2010/main" val="141764344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Gestures</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15</a:t>
            </a:fld>
            <a:endParaRPr lang="en-US">
              <a:solidFill>
                <a:srgbClr val="FFFFFF"/>
              </a:solidFill>
            </a:endParaRPr>
          </a:p>
        </p:txBody>
      </p:sp>
      <p:cxnSp>
        <p:nvCxnSpPr>
          <p:cNvPr id="6" name="Straight Connector 5"/>
          <p:cNvCxnSpPr/>
          <p:nvPr/>
        </p:nvCxnSpPr>
        <p:spPr>
          <a:xfrm flipV="1">
            <a:off x="-8238" y="7378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2039372796"/>
              </p:ext>
            </p:extLst>
          </p:nvPr>
        </p:nvGraphicFramePr>
        <p:xfrm>
          <a:off x="409575" y="1540029"/>
          <a:ext cx="11352768" cy="3566160"/>
        </p:xfrm>
        <a:graphic>
          <a:graphicData uri="http://schemas.openxmlformats.org/drawingml/2006/table">
            <a:tbl>
              <a:tblPr firstRow="1" bandRow="1">
                <a:tableStyleId>{5C22544A-7EE6-4342-B048-85BDC9FD1C3A}</a:tableStyleId>
              </a:tblPr>
              <a:tblGrid>
                <a:gridCol w="4290261"/>
                <a:gridCol w="7062507"/>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Enable/Disable Gestures</a:t>
                      </a:r>
                      <a:endParaRPr lang="en-US" sz="2000" b="1" dirty="0"/>
                    </a:p>
                  </a:txBody>
                  <a:tcPr/>
                </a:tc>
                <a:tc>
                  <a:txBody>
                    <a:bodyPr/>
                    <a:lstStyle/>
                    <a:p>
                      <a:r>
                        <a:rPr lang="en-US" sz="1600" b="0" dirty="0" smtClean="0"/>
                        <a:t>Enable / Disable continuous for specific gesture event notifications</a:t>
                      </a:r>
                      <a:endParaRPr lang="en-US" sz="1600" b="0" dirty="0"/>
                    </a:p>
                  </a:txBody>
                  <a:tcPr/>
                </a:tc>
              </a:tr>
              <a:tr h="370840">
                <a:tc>
                  <a:txBody>
                    <a:bodyPr/>
                    <a:lstStyle/>
                    <a:p>
                      <a:r>
                        <a:rPr lang="en-US" sz="2000" b="1" dirty="0" smtClean="0"/>
                        <a:t>Enable/Disable AllGestures</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0" dirty="0" smtClean="0"/>
                        <a:t>Enable / Disable continuous for all gesture event notifications</a:t>
                      </a:r>
                    </a:p>
                  </a:txBody>
                  <a:tcPr/>
                </a:tc>
              </a:tr>
              <a:tr h="370840">
                <a:tc>
                  <a:txBody>
                    <a:bodyPr/>
                    <a:lstStyle/>
                    <a:p>
                      <a:r>
                        <a:rPr lang="en-US" sz="2000" b="1" dirty="0" smtClean="0"/>
                        <a:t>SubscribeGestures</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0" dirty="0" smtClean="0"/>
                        <a:t>Register an event handler object for all gestures</a:t>
                      </a:r>
                    </a:p>
                  </a:txBody>
                  <a:tcPr/>
                </a:tc>
              </a:tr>
              <a:tr h="370840">
                <a:tc>
                  <a:txBody>
                    <a:bodyPr/>
                    <a:lstStyle/>
                    <a:p>
                      <a:r>
                        <a:rPr lang="en-US" sz="2000" b="1" dirty="0" smtClean="0"/>
                        <a:t>IsGestureEnabled</a:t>
                      </a:r>
                      <a:endParaRPr lang="en-US" sz="2000" b="1" dirty="0"/>
                    </a:p>
                  </a:txBody>
                  <a:tcPr/>
                </a:tc>
                <a:tc>
                  <a:txBody>
                    <a:bodyPr/>
                    <a:lstStyle/>
                    <a:p>
                      <a:r>
                        <a:rPr lang="en-US" sz="1600" b="0" dirty="0" smtClean="0"/>
                        <a:t>Checks</a:t>
                      </a:r>
                      <a:r>
                        <a:rPr lang="en-US" sz="1600" b="0" baseline="0" dirty="0" smtClean="0"/>
                        <a:t> to see if a specific gesture is enabled or not</a:t>
                      </a:r>
                      <a:endParaRPr lang="en-US" sz="1600" b="0" dirty="0"/>
                    </a:p>
                  </a:txBody>
                  <a:tcPr/>
                </a:tc>
              </a:tr>
              <a:tr h="370840">
                <a:tc>
                  <a:txBody>
                    <a:bodyPr/>
                    <a:lstStyle/>
                    <a:p>
                      <a:r>
                        <a:rPr lang="en-US" sz="2000" b="1" dirty="0" smtClean="0"/>
                        <a:t>LoadGesturePack</a:t>
                      </a:r>
                      <a:endParaRPr lang="en-US" sz="2000" b="1" dirty="0"/>
                    </a:p>
                  </a:txBody>
                  <a:tcPr/>
                </a:tc>
                <a:tc>
                  <a:txBody>
                    <a:bodyPr/>
                    <a:lstStyle/>
                    <a:p>
                      <a:r>
                        <a:rPr lang="en-US" sz="1600" b="0" dirty="0" smtClean="0"/>
                        <a:t>Pre-load a set of gestures into memory (reduces runtime latency)</a:t>
                      </a:r>
                      <a:endParaRPr lang="en-US" sz="1600" b="0" dirty="0"/>
                    </a:p>
                  </a:txBody>
                  <a:tcPr/>
                </a:tc>
              </a:tr>
              <a:tr h="370840">
                <a:tc>
                  <a:txBody>
                    <a:bodyPr/>
                    <a:lstStyle/>
                    <a:p>
                      <a:r>
                        <a:rPr lang="en-US" sz="2000" b="1" dirty="0" smtClean="0"/>
                        <a:t>UnLoadGesturePack</a:t>
                      </a:r>
                      <a:endParaRPr lang="en-US" sz="2000" b="1" dirty="0"/>
                    </a:p>
                  </a:txBody>
                  <a:tcPr/>
                </a:tc>
                <a:tc>
                  <a:txBody>
                    <a:bodyPr/>
                    <a:lstStyle/>
                    <a:p>
                      <a:r>
                        <a:rPr lang="en-US" sz="1600" b="0" dirty="0" smtClean="0"/>
                        <a:t>Unload a set of gesture</a:t>
                      </a:r>
                      <a:endParaRPr lang="en-US" sz="1600" b="0" dirty="0"/>
                    </a:p>
                  </a:txBody>
                  <a:tcPr/>
                </a:tc>
              </a:tr>
              <a:tr h="370840">
                <a:tc>
                  <a:txBody>
                    <a:bodyPr/>
                    <a:lstStyle/>
                    <a:p>
                      <a:r>
                        <a:rPr lang="en-US" sz="2000" b="1" dirty="0" smtClean="0"/>
                        <a:t>QueryGestureNameByIndex</a:t>
                      </a:r>
                      <a:endParaRPr lang="en-US" sz="2000" b="1" dirty="0"/>
                    </a:p>
                  </a:txBody>
                  <a:tcPr/>
                </a:tc>
                <a:tc>
                  <a:txBody>
                    <a:bodyPr/>
                    <a:lstStyle/>
                    <a:p>
                      <a:r>
                        <a:rPr lang="en-US" sz="1600" baseline="0" dirty="0" smtClean="0">
                          <a:effectLst/>
                        </a:rPr>
                        <a:t>Returns the name of the requested gesture (enumerate available)</a:t>
                      </a:r>
                    </a:p>
                  </a:txBody>
                  <a:tcPr/>
                </a:tc>
              </a:tr>
              <a:tr h="370840">
                <a:tc>
                  <a:txBody>
                    <a:bodyPr/>
                    <a:lstStyle/>
                    <a:p>
                      <a:r>
                        <a:rPr lang="en-US" sz="2000" b="1" dirty="0" smtClean="0"/>
                        <a:t>QueryGestureTotalNumber</a:t>
                      </a:r>
                      <a:endParaRPr lang="en-US" sz="2000" b="1" dirty="0"/>
                    </a:p>
                  </a:txBody>
                  <a:tcPr/>
                </a:tc>
                <a:tc>
                  <a:txBody>
                    <a:bodyPr/>
                    <a:lstStyle/>
                    <a:p>
                      <a:r>
                        <a:rPr lang="en-US" sz="1600" b="0" dirty="0" smtClean="0"/>
                        <a:t>Returns the total number of gestures that can be recognized</a:t>
                      </a:r>
                      <a:endParaRPr lang="en-US" sz="1600" b="0" dirty="0"/>
                    </a:p>
                  </a:txBody>
                  <a:tcPr/>
                </a:tc>
              </a:tr>
            </a:tbl>
          </a:graphicData>
        </a:graphic>
      </p:graphicFrame>
    </p:spTree>
    <p:extLst>
      <p:ext uri="{BB962C8B-B14F-4D97-AF65-F5344CB8AC3E}">
        <p14:creationId xmlns:p14="http://schemas.microsoft.com/office/powerpoint/2010/main" val="28264833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Tracking</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16</a:t>
            </a:fld>
            <a:endParaRPr lang="en-US">
              <a:solidFill>
                <a:srgbClr val="FFFFFF"/>
              </a:solidFill>
            </a:endParaRPr>
          </a:p>
        </p:txBody>
      </p:sp>
      <p:cxnSp>
        <p:nvCxnSpPr>
          <p:cNvPr id="6" name="Straight Connector 5"/>
          <p:cNvCxnSpPr/>
          <p:nvPr/>
        </p:nvCxnSpPr>
        <p:spPr>
          <a:xfrm flipV="1">
            <a:off x="-8238" y="7378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588745184"/>
              </p:ext>
            </p:extLst>
          </p:nvPr>
        </p:nvGraphicFramePr>
        <p:xfrm>
          <a:off x="682107" y="1514432"/>
          <a:ext cx="10814231" cy="3962400"/>
        </p:xfrm>
        <a:graphic>
          <a:graphicData uri="http://schemas.openxmlformats.org/drawingml/2006/table">
            <a:tbl>
              <a:tblPr firstRow="1" bandRow="1">
                <a:tableStyleId>{5C22544A-7EE6-4342-B048-85BDC9FD1C3A}</a:tableStyleId>
              </a:tblPr>
              <a:tblGrid>
                <a:gridCol w="4651126"/>
                <a:gridCol w="6163105"/>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Set / QueryTrackingMode</a:t>
                      </a:r>
                      <a:endParaRPr lang="en-US" sz="2000" b="1" dirty="0"/>
                    </a:p>
                  </a:txBody>
                  <a:tcPr/>
                </a:tc>
                <a:tc>
                  <a:txBody>
                    <a:bodyPr/>
                    <a:lstStyle/>
                    <a:p>
                      <a:r>
                        <a:rPr lang="en-US" sz="1600" dirty="0" smtClean="0">
                          <a:effectLst/>
                        </a:rPr>
                        <a:t>set/retrieve </a:t>
                      </a:r>
                      <a:r>
                        <a:rPr lang="en-US" sz="1600" b="0" baseline="0" dirty="0" smtClean="0"/>
                        <a:t>the current hand tracking mode.</a:t>
                      </a:r>
                      <a:endParaRPr lang="en-US" sz="1600" b="0" dirty="0"/>
                    </a:p>
                  </a:txBody>
                  <a:tcPr/>
                </a:tc>
              </a:tr>
              <a:tr h="370840">
                <a:tc>
                  <a:txBody>
                    <a:bodyPr/>
                    <a:lstStyle/>
                    <a:p>
                      <a:r>
                        <a:rPr lang="en-US" sz="2000" b="1" dirty="0" smtClean="0"/>
                        <a:t>Set</a:t>
                      </a:r>
                      <a:r>
                        <a:rPr lang="en-US" sz="2000" b="1" baseline="0" dirty="0" smtClean="0"/>
                        <a:t> / QueryUserName</a:t>
                      </a:r>
                      <a:endParaRPr lang="en-US" sz="2000" b="1" dirty="0"/>
                    </a:p>
                  </a:txBody>
                  <a:tcPr/>
                </a:tc>
                <a:tc>
                  <a:txBody>
                    <a:bodyPr/>
                    <a:lstStyle/>
                    <a:p>
                      <a:r>
                        <a:rPr lang="en-US" sz="1600" dirty="0" smtClean="0">
                          <a:effectLst/>
                        </a:rPr>
                        <a:t>set/retrieve the user specific calibration data.</a:t>
                      </a:r>
                      <a:endParaRPr lang="en-US" sz="1600" b="0" dirty="0"/>
                    </a:p>
                  </a:txBody>
                  <a:tcPr/>
                </a:tc>
              </a:tr>
              <a:tr h="370840">
                <a:tc>
                  <a:txBody>
                    <a:bodyPr/>
                    <a:lstStyle/>
                    <a:p>
                      <a:r>
                        <a:rPr lang="en-US" sz="2000" b="1" dirty="0" smtClean="0"/>
                        <a:t>Set</a:t>
                      </a:r>
                      <a:r>
                        <a:rPr lang="en-US" sz="2000" b="1" baseline="0" dirty="0" smtClean="0"/>
                        <a:t> / QuerySmoothingValue</a:t>
                      </a:r>
                      <a:endParaRPr lang="en-US" sz="2000" b="1" dirty="0"/>
                    </a:p>
                  </a:txBody>
                  <a:tcPr/>
                </a:tc>
                <a:tc>
                  <a:txBody>
                    <a:bodyPr/>
                    <a:lstStyle/>
                    <a:p>
                      <a:r>
                        <a:rPr lang="en-US" sz="1600" dirty="0" smtClean="0">
                          <a:effectLst/>
                        </a:rPr>
                        <a:t>set/retrieve</a:t>
                      </a:r>
                      <a:r>
                        <a:rPr lang="en-US" sz="1600" baseline="0" dirty="0" smtClean="0">
                          <a:effectLst/>
                        </a:rPr>
                        <a:t> </a:t>
                      </a:r>
                      <a:r>
                        <a:rPr lang="en-US" sz="1600" dirty="0" smtClean="0">
                          <a:effectLst/>
                        </a:rPr>
                        <a:t>the current motion smoothing value. </a:t>
                      </a:r>
                      <a:endParaRPr lang="en-US" sz="1600" b="0" dirty="0"/>
                    </a:p>
                  </a:txBody>
                  <a:tcPr/>
                </a:tc>
              </a:tr>
              <a:tr h="370840">
                <a:tc>
                  <a:txBody>
                    <a:bodyPr/>
                    <a:lstStyle/>
                    <a:p>
                      <a:r>
                        <a:rPr lang="en-US" sz="2000" b="1" dirty="0" smtClean="0"/>
                        <a:t>Set / QueryTracking</a:t>
                      </a:r>
                      <a:r>
                        <a:rPr lang="en-US" sz="2000" b="1" baseline="0" dirty="0" smtClean="0"/>
                        <a:t>Bounds</a:t>
                      </a:r>
                      <a:endParaRPr lang="en-US" sz="2000" b="1" dirty="0"/>
                    </a:p>
                  </a:txBody>
                  <a:tcPr/>
                </a:tc>
                <a:tc>
                  <a:txBody>
                    <a:bodyPr/>
                    <a:lstStyle/>
                    <a:p>
                      <a:r>
                        <a:rPr lang="en-US" sz="1600" dirty="0" smtClean="0">
                          <a:effectLst/>
                        </a:rPr>
                        <a:t>set/retrieve</a:t>
                      </a:r>
                      <a:r>
                        <a:rPr lang="en-US" sz="1600" baseline="0" dirty="0" smtClean="0">
                          <a:effectLst/>
                        </a:rPr>
                        <a:t> </a:t>
                      </a:r>
                      <a:r>
                        <a:rPr lang="en-US" sz="1600" dirty="0" smtClean="0">
                          <a:effectLst/>
                        </a:rPr>
                        <a:t>the current tracking bounds frustum</a:t>
                      </a:r>
                      <a:endParaRPr lang="en-US" sz="1600" b="0" dirty="0"/>
                    </a:p>
                  </a:txBody>
                  <a:tcPr/>
                </a:tc>
              </a:tr>
              <a:tr h="370840">
                <a:tc>
                  <a:txBody>
                    <a:bodyPr/>
                    <a:lstStyle/>
                    <a:p>
                      <a:r>
                        <a:rPr lang="en-US" sz="2000" b="1" dirty="0" smtClean="0"/>
                        <a:t>ResetTracking</a:t>
                      </a:r>
                      <a:endParaRPr lang="en-US" sz="2000" b="1" dirty="0"/>
                    </a:p>
                  </a:txBody>
                  <a:tcPr/>
                </a:tc>
                <a:tc>
                  <a:txBody>
                    <a:bodyPr/>
                    <a:lstStyle/>
                    <a:p>
                      <a:r>
                        <a:rPr lang="en-US" sz="1600" dirty="0" smtClean="0">
                          <a:effectLst/>
                        </a:rPr>
                        <a:t>resets the tracking context,</a:t>
                      </a:r>
                      <a:r>
                        <a:rPr lang="en-US" sz="1600" baseline="0" dirty="0" smtClean="0">
                          <a:effectLst/>
                        </a:rPr>
                        <a:t> used for transition.</a:t>
                      </a:r>
                    </a:p>
                  </a:txBody>
                  <a:tcPr/>
                </a:tc>
              </a:tr>
              <a:tr h="370840">
                <a:tc>
                  <a:txBody>
                    <a:bodyPr/>
                    <a:lstStyle/>
                    <a:p>
                      <a:r>
                        <a:rPr lang="en-US" sz="2000" b="1" dirty="0" smtClean="0"/>
                        <a:t>EnableSegmentationImage</a:t>
                      </a:r>
                      <a:endParaRPr lang="en-US" sz="2000" b="1" dirty="0"/>
                    </a:p>
                  </a:txBody>
                  <a:tcPr/>
                </a:tc>
                <a:tc>
                  <a:txBody>
                    <a:bodyPr/>
                    <a:lstStyle/>
                    <a:p>
                      <a:r>
                        <a:rPr lang="en-US" sz="1600" smtClean="0">
                          <a:effectLst/>
                        </a:rPr>
                        <a:t>enables/disables calculation of hand segmentation image</a:t>
                      </a:r>
                      <a:endParaRPr lang="en-US" sz="1600" b="0" dirty="0"/>
                    </a:p>
                  </a:txBody>
                  <a:tcPr/>
                </a:tc>
              </a:tr>
              <a:tr h="370840">
                <a:tc>
                  <a:txBody>
                    <a:bodyPr/>
                    <a:lstStyle/>
                    <a:p>
                      <a:r>
                        <a:rPr lang="en-US" sz="2000" b="1" dirty="0" smtClean="0"/>
                        <a:t>EnableNormalizedJoints</a:t>
                      </a:r>
                      <a:endParaRPr lang="en-US" sz="2000" b="1" dirty="0"/>
                    </a:p>
                  </a:txBody>
                  <a:tcPr/>
                </a:tc>
                <a:tc>
                  <a:txBody>
                    <a:bodyPr/>
                    <a:lstStyle/>
                    <a:p>
                      <a:r>
                        <a:rPr lang="en-US" sz="1600" dirty="0" smtClean="0">
                          <a:effectLst/>
                        </a:rPr>
                        <a:t>enables/disables the calculation of normalized joints.</a:t>
                      </a:r>
                      <a:endParaRPr lang="en-US" sz="1600" b="0" dirty="0"/>
                    </a:p>
                  </a:txBody>
                  <a:tcPr/>
                </a:tc>
              </a:tr>
              <a:tr h="370840">
                <a:tc>
                  <a:txBody>
                    <a:bodyPr/>
                    <a:lstStyle/>
                    <a:p>
                      <a:r>
                        <a:rPr lang="en-US" sz="2000" b="1" dirty="0" smtClean="0"/>
                        <a:t>EnableJointSpeed</a:t>
                      </a:r>
                      <a:endParaRPr lang="en-US" sz="2000" b="1" dirty="0"/>
                    </a:p>
                  </a:txBody>
                  <a:tcPr/>
                </a:tc>
                <a:tc>
                  <a:txBody>
                    <a:bodyPr/>
                    <a:lstStyle/>
                    <a:p>
                      <a:r>
                        <a:rPr lang="en-US" sz="1600" dirty="0" smtClean="0">
                          <a:effectLst/>
                        </a:rPr>
                        <a:t>configures how the speed field of JointData</a:t>
                      </a:r>
                      <a:r>
                        <a:rPr lang="en-US" sz="1600" baseline="0" dirty="0" smtClean="0">
                          <a:effectLst/>
                        </a:rPr>
                        <a:t> </a:t>
                      </a:r>
                      <a:r>
                        <a:rPr lang="en-US" sz="1600" dirty="0" smtClean="0">
                          <a:effectLst/>
                        </a:rPr>
                        <a:t>is calculated.</a:t>
                      </a:r>
                      <a:endParaRPr lang="en-US" sz="1600" b="0" dirty="0"/>
                    </a:p>
                  </a:txBody>
                  <a:tcPr/>
                </a:tc>
              </a:tr>
              <a:tr h="370840">
                <a:tc>
                  <a:txBody>
                    <a:bodyPr/>
                    <a:lstStyle/>
                    <a:p>
                      <a:r>
                        <a:rPr lang="en-US" sz="2000" b="1" dirty="0" smtClean="0"/>
                        <a:t>EnableTrackedJoints</a:t>
                      </a:r>
                      <a:endParaRPr lang="en-US" sz="2000" b="1" dirty="0"/>
                    </a:p>
                  </a:txBody>
                  <a:tcPr/>
                </a:tc>
                <a:tc>
                  <a:txBody>
                    <a:bodyPr/>
                    <a:lstStyle/>
                    <a:p>
                      <a:r>
                        <a:rPr lang="en-US" sz="1600" dirty="0" smtClean="0">
                          <a:effectLst/>
                        </a:rPr>
                        <a:t>enables/disables the calculation of tracked joints</a:t>
                      </a:r>
                      <a:endParaRPr lang="en-US" sz="1600" b="0" dirty="0"/>
                    </a:p>
                  </a:txBody>
                  <a:tcPr/>
                </a:tc>
              </a:tr>
            </a:tbl>
          </a:graphicData>
        </a:graphic>
      </p:graphicFrame>
    </p:spTree>
    <p:extLst>
      <p:ext uri="{BB962C8B-B14F-4D97-AF65-F5344CB8AC3E}">
        <p14:creationId xmlns:p14="http://schemas.microsoft.com/office/powerpoint/2010/main" val="40154056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Normalized </a:t>
            </a:r>
            <a:r>
              <a:rPr lang="en-US" dirty="0"/>
              <a:t>Skeleton</a:t>
            </a:r>
            <a:br>
              <a:rPr lang="en-US" dirty="0"/>
            </a:br>
            <a:endParaRPr lang="en-US" dirty="0"/>
          </a:p>
        </p:txBody>
      </p:sp>
      <p:sp>
        <p:nvSpPr>
          <p:cNvPr id="3" name="Content Placeholder 2"/>
          <p:cNvSpPr>
            <a:spLocks noGrp="1"/>
          </p:cNvSpPr>
          <p:nvPr>
            <p:ph type="body" sz="quarter" idx="11"/>
          </p:nvPr>
        </p:nvSpPr>
        <p:spPr>
          <a:xfrm>
            <a:off x="4643240" y="1698610"/>
            <a:ext cx="7330190" cy="2883072"/>
          </a:xfrm>
          <a:ln/>
        </p:spPr>
        <p:style>
          <a:lnRef idx="2">
            <a:schemeClr val="accent6"/>
          </a:lnRef>
          <a:fillRef idx="1">
            <a:schemeClr val="lt1"/>
          </a:fillRef>
          <a:effectRef idx="0">
            <a:schemeClr val="accent6"/>
          </a:effectRef>
          <a:fontRef idx="minor">
            <a:schemeClr val="dk1"/>
          </a:fontRef>
        </p:style>
        <p:txBody>
          <a:bodyPr/>
          <a:lstStyle/>
          <a:p>
            <a:pPr marL="0" indent="0">
              <a:buNone/>
            </a:pPr>
            <a:endParaRPr lang="en-US" sz="200" dirty="0" smtClean="0"/>
          </a:p>
          <a:p>
            <a:pPr marL="111125" indent="0">
              <a:buNone/>
            </a:pPr>
            <a:r>
              <a:rPr lang="en-US" dirty="0" smtClean="0"/>
              <a:t>Best suited for custom gestures</a:t>
            </a:r>
          </a:p>
          <a:p>
            <a:pPr marL="514350" lvl="1">
              <a:buFont typeface="Courier New" panose="02070309020205020404" pitchFamily="49" charset="0"/>
              <a:buChar char="o"/>
            </a:pPr>
            <a:r>
              <a:rPr lang="en-US" dirty="0" smtClean="0"/>
              <a:t>Fixed-size hand skeleton</a:t>
            </a:r>
          </a:p>
          <a:p>
            <a:pPr marL="514350" lvl="1">
              <a:buFont typeface="Courier New" panose="02070309020205020404" pitchFamily="49" charset="0"/>
              <a:buChar char="o"/>
            </a:pPr>
            <a:r>
              <a:rPr lang="en-US" dirty="0" smtClean="0"/>
              <a:t>Bones length never change</a:t>
            </a:r>
          </a:p>
          <a:p>
            <a:pPr marL="514350" lvl="1">
              <a:buFont typeface="Courier New" panose="02070309020205020404" pitchFamily="49" charset="0"/>
              <a:buChar char="o"/>
            </a:pPr>
            <a:r>
              <a:rPr lang="en-US" dirty="0" smtClean="0"/>
              <a:t>Does not break prebuilt gestures</a:t>
            </a:r>
            <a:endParaRPr lang="en-US" dirty="0"/>
          </a:p>
          <a:p>
            <a:pPr marL="514350" lvl="1">
              <a:buFont typeface="Courier New" panose="02070309020205020404" pitchFamily="49" charset="0"/>
              <a:buChar char="o"/>
            </a:pPr>
            <a:r>
              <a:rPr lang="en-US" dirty="0" smtClean="0"/>
              <a:t>Skeleton Orientation values remain unchanged</a:t>
            </a:r>
          </a:p>
          <a:p>
            <a:pPr marL="0" indent="0">
              <a:buNone/>
            </a:pPr>
            <a:endParaRPr lang="en-US" sz="28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17</a:t>
            </a:fld>
            <a:endParaRPr lang="en-US">
              <a:solidFill>
                <a:srgbClr val="FFFFFF"/>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6428"/>
            <a:ext cx="4273908" cy="4273908"/>
          </a:xfrm>
          <a:prstGeom prst="rect">
            <a:avLst/>
          </a:prstGeom>
        </p:spPr>
      </p:pic>
      <p:cxnSp>
        <p:nvCxnSpPr>
          <p:cNvPr id="8" name="Straight Connector 7"/>
          <p:cNvCxnSpPr/>
          <p:nvPr/>
        </p:nvCxnSpPr>
        <p:spPr>
          <a:xfrm>
            <a:off x="4008846" y="2084734"/>
            <a:ext cx="0" cy="2110825"/>
          </a:xfrm>
          <a:prstGeom prst="line">
            <a:avLst/>
          </a:prstGeom>
          <a:ln/>
        </p:spPr>
        <p:style>
          <a:lnRef idx="2">
            <a:schemeClr val="accent6"/>
          </a:lnRef>
          <a:fillRef idx="0">
            <a:schemeClr val="accent6"/>
          </a:fillRef>
          <a:effectRef idx="1">
            <a:schemeClr val="accent6"/>
          </a:effectRef>
          <a:fontRef idx="minor">
            <a:schemeClr val="tx1"/>
          </a:fontRef>
        </p:style>
      </p:cxnSp>
      <p:sp>
        <p:nvSpPr>
          <p:cNvPr id="26" name="Rectangle 25"/>
          <p:cNvSpPr/>
          <p:nvPr/>
        </p:nvSpPr>
        <p:spPr>
          <a:xfrm>
            <a:off x="3904576" y="1915880"/>
            <a:ext cx="738664" cy="2349357"/>
          </a:xfrm>
          <a:prstGeom prst="rect">
            <a:avLst/>
          </a:prstGeom>
        </p:spPr>
        <p:txBody>
          <a:bodyPr vert="vert" wrap="square">
            <a:spAutoFit/>
          </a:bodyPr>
          <a:lstStyle/>
          <a:p>
            <a:pPr algn="ctr"/>
            <a:r>
              <a:rPr lang="en-US" sz="3600" dirty="0" smtClean="0"/>
              <a:t>Distance</a:t>
            </a:r>
            <a:endParaRPr lang="en-US" sz="3600" dirty="0"/>
          </a:p>
        </p:txBody>
      </p:sp>
      <p:cxnSp>
        <p:nvCxnSpPr>
          <p:cNvPr id="28" name="Straight Arrow Connector 27"/>
          <p:cNvCxnSpPr>
            <a:stCxn id="26" idx="1"/>
          </p:cNvCxnSpPr>
          <p:nvPr/>
        </p:nvCxnSpPr>
        <p:spPr>
          <a:xfrm flipH="1" flipV="1">
            <a:off x="3305175" y="3086100"/>
            <a:ext cx="599401" cy="445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flipV="1">
            <a:off x="-8238" y="737801"/>
            <a:ext cx="8229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4681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Output: Skeletal</a:t>
            </a:r>
            <a:endParaRPr lang="en-US" dirty="0"/>
          </a:p>
        </p:txBody>
      </p:sp>
      <p:sp>
        <p:nvSpPr>
          <p:cNvPr id="3" name="Content Placeholder 2"/>
          <p:cNvSpPr>
            <a:spLocks noGrp="1"/>
          </p:cNvSpPr>
          <p:nvPr>
            <p:ph type="body" sz="quarter" idx="11"/>
          </p:nvPr>
        </p:nvSpPr>
        <p:spPr>
          <a:xfrm>
            <a:off x="5543550" y="628650"/>
            <a:ext cx="6477000" cy="5562600"/>
          </a:xfrm>
          <a:ln w="57150">
            <a:solidFill>
              <a:schemeClr val="tx2"/>
            </a:solidFill>
          </a:ln>
        </p:spPr>
        <p:txBody>
          <a:bodyPr/>
          <a:lstStyle/>
          <a:p>
            <a:pPr marL="457200" indent="-234950">
              <a:buNone/>
            </a:pPr>
            <a:endParaRPr lang="en-US" sz="400" b="1" dirty="0" smtClean="0"/>
          </a:p>
          <a:p>
            <a:pPr lvl="2" indent="-234950">
              <a:spcBef>
                <a:spcPts val="300"/>
              </a:spcBef>
              <a:buFont typeface="Courier New" panose="02070309020205020404" pitchFamily="49" charset="0"/>
              <a:buChar char="o"/>
            </a:pPr>
            <a:endParaRPr lang="en-US" sz="500" dirty="0" smtClean="0"/>
          </a:p>
          <a:p>
            <a:pPr lvl="2" indent="-234950">
              <a:spcBef>
                <a:spcPts val="300"/>
              </a:spcBef>
              <a:buFont typeface="Courier New" panose="02070309020205020404" pitchFamily="49" charset="0"/>
              <a:buChar char="o"/>
            </a:pPr>
            <a:r>
              <a:rPr lang="en-US" b="1" dirty="0" smtClean="0"/>
              <a:t>Body-side</a:t>
            </a:r>
          </a:p>
          <a:p>
            <a:pPr marL="628650" lvl="4" indent="-234950">
              <a:spcBef>
                <a:spcPts val="300"/>
              </a:spcBef>
              <a:buFont typeface="Courier New" panose="02070309020205020404" pitchFamily="49" charset="0"/>
              <a:buChar char="o"/>
            </a:pPr>
            <a:r>
              <a:rPr lang="en-US" dirty="0" smtClean="0"/>
              <a:t>Left or right hand side</a:t>
            </a:r>
          </a:p>
          <a:p>
            <a:pPr lvl="2" indent="-234950">
              <a:spcBef>
                <a:spcPts val="300"/>
              </a:spcBef>
              <a:buFont typeface="Courier New" panose="02070309020205020404" pitchFamily="49" charset="0"/>
              <a:buChar char="o"/>
            </a:pPr>
            <a:r>
              <a:rPr lang="en-US" b="1" dirty="0" smtClean="0"/>
              <a:t>Palm Orientation</a:t>
            </a:r>
          </a:p>
          <a:p>
            <a:pPr marL="628650" lvl="4" indent="-234950">
              <a:spcBef>
                <a:spcPts val="300"/>
              </a:spcBef>
              <a:buFont typeface="Courier New" panose="02070309020205020404" pitchFamily="49" charset="0"/>
              <a:buChar char="o"/>
            </a:pPr>
            <a:r>
              <a:rPr lang="en-US" dirty="0" smtClean="0"/>
              <a:t>Direction in which the hands palm is facing</a:t>
            </a:r>
          </a:p>
          <a:p>
            <a:pPr lvl="2" indent="-234950">
              <a:spcBef>
                <a:spcPts val="300"/>
              </a:spcBef>
              <a:buFont typeface="Courier New" panose="02070309020205020404" pitchFamily="49" charset="0"/>
              <a:buChar char="o"/>
            </a:pPr>
            <a:r>
              <a:rPr lang="en-US" b="1" dirty="0" smtClean="0"/>
              <a:t>Joint Data</a:t>
            </a:r>
            <a:endParaRPr lang="en-US" b="1" dirty="0"/>
          </a:p>
          <a:p>
            <a:pPr marL="628650" lvl="4" indent="-234950">
              <a:spcBef>
                <a:spcPts val="300"/>
              </a:spcBef>
              <a:buFont typeface="Courier New" panose="02070309020205020404" pitchFamily="49" charset="0"/>
              <a:buChar char="o"/>
            </a:pPr>
            <a:r>
              <a:rPr lang="en-US" dirty="0" smtClean="0"/>
              <a:t>22 tracked joints per hand</a:t>
            </a:r>
          </a:p>
          <a:p>
            <a:pPr marL="628650" lvl="4" indent="-234950">
              <a:spcBef>
                <a:spcPts val="300"/>
              </a:spcBef>
              <a:buFont typeface="Courier New" panose="02070309020205020404" pitchFamily="49" charset="0"/>
              <a:buChar char="o"/>
            </a:pPr>
            <a:r>
              <a:rPr lang="en-US" dirty="0" smtClean="0"/>
              <a:t>Position (world and screen space) </a:t>
            </a:r>
          </a:p>
          <a:p>
            <a:pPr marL="628650" lvl="4" indent="-234950">
              <a:spcBef>
                <a:spcPts val="300"/>
              </a:spcBef>
              <a:buFont typeface="Courier New" panose="02070309020205020404" pitchFamily="49" charset="0"/>
              <a:buChar char="o"/>
            </a:pPr>
            <a:r>
              <a:rPr lang="en-US" dirty="0" smtClean="0"/>
              <a:t>Rotation (local and global)</a:t>
            </a:r>
          </a:p>
          <a:p>
            <a:pPr marL="628650" lvl="4" indent="-234950">
              <a:spcBef>
                <a:spcPts val="300"/>
              </a:spcBef>
              <a:buFont typeface="Courier New" panose="02070309020205020404" pitchFamily="49" charset="0"/>
              <a:buChar char="o"/>
            </a:pPr>
            <a:r>
              <a:rPr lang="en-US" dirty="0" smtClean="0"/>
              <a:t>Speed (Velocity of a joint)</a:t>
            </a:r>
          </a:p>
          <a:p>
            <a:pPr lvl="2" indent="-234950">
              <a:spcBef>
                <a:spcPts val="300"/>
              </a:spcBef>
              <a:buFont typeface="Courier New" panose="02070309020205020404" pitchFamily="49" charset="0"/>
              <a:buChar char="o"/>
            </a:pPr>
            <a:r>
              <a:rPr lang="en-US" b="1" dirty="0" smtClean="0"/>
              <a:t>Normalized Joints</a:t>
            </a:r>
          </a:p>
          <a:p>
            <a:pPr marL="628650" lvl="4" indent="-234950">
              <a:spcBef>
                <a:spcPts val="300"/>
              </a:spcBef>
              <a:buFont typeface="Courier New" panose="02070309020205020404" pitchFamily="49" charset="0"/>
              <a:buChar char="o"/>
            </a:pPr>
            <a:r>
              <a:rPr lang="en-US" dirty="0" smtClean="0"/>
              <a:t>Best for dealing with joint data distance</a:t>
            </a:r>
          </a:p>
          <a:p>
            <a:pPr lvl="2" indent="-234950">
              <a:spcBef>
                <a:spcPts val="300"/>
              </a:spcBef>
              <a:buFont typeface="Courier New" panose="02070309020205020404" pitchFamily="49" charset="0"/>
              <a:buChar char="o"/>
            </a:pPr>
            <a:r>
              <a:rPr lang="en-US" b="1" dirty="0"/>
              <a:t>Finger Data </a:t>
            </a:r>
            <a:endParaRPr lang="en-US" b="1" dirty="0" smtClean="0"/>
          </a:p>
          <a:p>
            <a:pPr marL="628650" lvl="4" indent="-234950">
              <a:spcBef>
                <a:spcPts val="300"/>
              </a:spcBef>
              <a:buFont typeface="Courier New" panose="02070309020205020404" pitchFamily="49" charset="0"/>
              <a:buChar char="o"/>
            </a:pPr>
            <a:r>
              <a:rPr lang="en-US" dirty="0" smtClean="0"/>
              <a:t>Foldedess</a:t>
            </a:r>
            <a:r>
              <a:rPr lang="en-US" dirty="0"/>
              <a:t> </a:t>
            </a:r>
            <a:r>
              <a:rPr lang="en-US" dirty="0" smtClean="0"/>
              <a:t>(0-100 degrees of finger foldedness) </a:t>
            </a:r>
          </a:p>
          <a:p>
            <a:pPr marL="628650" lvl="4" indent="-234950">
              <a:spcBef>
                <a:spcPts val="300"/>
              </a:spcBef>
              <a:buFont typeface="Courier New" panose="02070309020205020404" pitchFamily="49" charset="0"/>
              <a:buChar char="o"/>
            </a:pPr>
            <a:r>
              <a:rPr lang="en-US" dirty="0" smtClean="0"/>
              <a:t>Radius (Pixel radius of finger tips)</a:t>
            </a:r>
          </a:p>
          <a:p>
            <a:pPr lvl="2" indent="-234950">
              <a:spcBef>
                <a:spcPts val="300"/>
              </a:spcBef>
              <a:buFont typeface="Courier New" panose="02070309020205020404" pitchFamily="49" charset="0"/>
              <a:buChar char="o"/>
            </a:pPr>
            <a:r>
              <a:rPr lang="en-US" b="1" dirty="0" smtClean="0"/>
              <a:t>Openness</a:t>
            </a:r>
            <a:endParaRPr lang="en-US" b="1" dirty="0"/>
          </a:p>
          <a:p>
            <a:pPr marL="628650" lvl="4" indent="-234950">
              <a:spcBef>
                <a:spcPts val="300"/>
              </a:spcBef>
              <a:buFont typeface="Courier New" panose="02070309020205020404" pitchFamily="49" charset="0"/>
              <a:buChar char="o"/>
            </a:pPr>
            <a:r>
              <a:rPr lang="en-US" dirty="0" smtClean="0"/>
              <a:t>Hand openness 0 = folded and 100 = fully open </a:t>
            </a:r>
            <a:endParaRPr lang="en-US" dirty="0"/>
          </a:p>
          <a:p>
            <a:pPr marL="457200" lvl="3" indent="-234950">
              <a:spcBef>
                <a:spcPts val="300"/>
              </a:spcBef>
              <a:buFont typeface="Courier New" panose="02070309020205020404" pitchFamily="49" charset="0"/>
              <a:buChar char="o"/>
            </a:pPr>
            <a:endParaRPr lang="en-US" dirty="0" smtClean="0"/>
          </a:p>
          <a:p>
            <a:pPr marL="457200" lvl="3" indent="-234950">
              <a:spcBef>
                <a:spcPts val="300"/>
              </a:spcBef>
              <a:buFont typeface="Courier New" panose="02070309020205020404" pitchFamily="49" charset="0"/>
              <a:buChar char="o"/>
            </a:pPr>
            <a:endParaRPr lang="en-US" dirty="0"/>
          </a:p>
          <a:p>
            <a:pPr marL="457200" lvl="3" indent="-234950">
              <a:spcBef>
                <a:spcPts val="300"/>
              </a:spcBef>
              <a:buFont typeface="Courier New" panose="02070309020205020404" pitchFamily="49" charset="0"/>
              <a:buChar char="o"/>
            </a:pPr>
            <a:endParaRPr lang="en-US"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18</a:t>
            </a:fld>
            <a:endParaRPr lang="en-US">
              <a:solidFill>
                <a:srgbClr val="FFFFFF"/>
              </a:solidFill>
            </a:endParaRPr>
          </a:p>
        </p:txBody>
      </p:sp>
      <p:cxnSp>
        <p:nvCxnSpPr>
          <p:cNvPr id="8" name="Straight Connector 7"/>
          <p:cNvCxnSpPr/>
          <p:nvPr/>
        </p:nvCxnSpPr>
        <p:spPr>
          <a:xfrm flipV="1">
            <a:off x="-8238" y="737801"/>
            <a:ext cx="41148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rotWithShape="1">
          <a:blip r:embed="rId3"/>
          <a:srcRect l="-327" t="6855" r="38313"/>
          <a:stretch/>
        </p:blipFill>
        <p:spPr>
          <a:xfrm>
            <a:off x="299342" y="916510"/>
            <a:ext cx="4806058" cy="5274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9562370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Alerts</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19</a:t>
            </a:fld>
            <a:endParaRPr lang="en-US">
              <a:solidFill>
                <a:srgbClr val="FFFFFF"/>
              </a:solidFill>
            </a:endParaRPr>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541112" y="1085557"/>
            <a:ext cx="5041288" cy="4199432"/>
          </a:xfrm>
          <a:prstGeom prst="rect">
            <a:avLst/>
          </a:prstGeom>
        </p:spPr>
      </p:pic>
      <p:cxnSp>
        <p:nvCxnSpPr>
          <p:cNvPr id="11" name="Straight Connector 10"/>
          <p:cNvCxnSpPr/>
          <p:nvPr/>
        </p:nvCxnSpPr>
        <p:spPr>
          <a:xfrm flipV="1">
            <a:off x="-8238" y="737801"/>
            <a:ext cx="3657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31958" y="1237957"/>
            <a:ext cx="6054542" cy="4208351"/>
          </a:xfrm>
          <a:prstGeom prst="rect">
            <a:avLst/>
          </a:prstGeom>
          <a:ln w="57150">
            <a:solidFill>
              <a:schemeClr val="tx2"/>
            </a:solidFill>
          </a:ln>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a:buFont typeface="Courier New" panose="02070309020205020404" pitchFamily="49" charset="0"/>
              <a:buChar char="o"/>
            </a:pPr>
            <a:r>
              <a:rPr lang="en-US" sz="1800" dirty="0" smtClean="0"/>
              <a:t>Iterate all </a:t>
            </a:r>
            <a:r>
              <a:rPr lang="en-US" sz="1800" dirty="0"/>
              <a:t>fired </a:t>
            </a:r>
            <a:r>
              <a:rPr lang="en-US" sz="1800" dirty="0" smtClean="0"/>
              <a:t>alerts </a:t>
            </a:r>
          </a:p>
          <a:p>
            <a:pPr marL="342900" lvl="1">
              <a:buFont typeface="Courier New" panose="02070309020205020404" pitchFamily="49" charset="0"/>
              <a:buChar char="o"/>
            </a:pPr>
            <a:r>
              <a:rPr lang="en-US" sz="1800" dirty="0" smtClean="0"/>
              <a:t>Test </a:t>
            </a:r>
            <a:r>
              <a:rPr lang="en-US" sz="1800" dirty="0"/>
              <a:t>for specific fired alerts</a:t>
            </a:r>
          </a:p>
          <a:p>
            <a:pPr marL="342900" lvl="1">
              <a:buFont typeface="Courier New" panose="02070309020205020404" pitchFamily="49" charset="0"/>
              <a:buChar char="o"/>
            </a:pPr>
            <a:r>
              <a:rPr lang="en-US" sz="1800" b="1" dirty="0" smtClean="0"/>
              <a:t>Used to determine if the hand is:</a:t>
            </a:r>
            <a:endParaRPr lang="en-US" sz="1800" b="1" dirty="0"/>
          </a:p>
          <a:p>
            <a:pPr marL="571500" lvl="2">
              <a:buFont typeface="Courier New" panose="02070309020205020404" pitchFamily="49" charset="0"/>
              <a:buChar char="o"/>
            </a:pPr>
            <a:r>
              <a:rPr lang="en-US" sz="1600" dirty="0" smtClean="0"/>
              <a:t>Calibrated</a:t>
            </a:r>
          </a:p>
          <a:p>
            <a:pPr marL="571500" lvl="2">
              <a:buFont typeface="Courier New" panose="02070309020205020404" pitchFamily="49" charset="0"/>
              <a:buChar char="o"/>
            </a:pPr>
            <a:r>
              <a:rPr lang="en-US" sz="1600" dirty="0" smtClean="0"/>
              <a:t>Lost</a:t>
            </a:r>
          </a:p>
          <a:p>
            <a:pPr marL="571500" lvl="2">
              <a:buFont typeface="Courier New" panose="02070309020205020404" pitchFamily="49" charset="0"/>
              <a:buChar char="o"/>
            </a:pPr>
            <a:r>
              <a:rPr lang="en-US" sz="1600" dirty="0" smtClean="0"/>
              <a:t>Present but not tracked</a:t>
            </a:r>
          </a:p>
          <a:p>
            <a:pPr marL="571500" lvl="2">
              <a:buFont typeface="Courier New" panose="02070309020205020404" pitchFamily="49" charset="0"/>
              <a:buChar char="o"/>
            </a:pPr>
            <a:r>
              <a:rPr lang="en-US" sz="1600" dirty="0" smtClean="0"/>
              <a:t>Inside or outside tracking bounds	</a:t>
            </a:r>
          </a:p>
          <a:p>
            <a:pPr marL="342900" lvl="1">
              <a:buFont typeface="Courier New" panose="02070309020205020404" pitchFamily="49" charset="0"/>
              <a:buChar char="o"/>
            </a:pPr>
            <a:r>
              <a:rPr lang="en-US" sz="2000" b="1" dirty="0" smtClean="0"/>
              <a:t>Alert </a:t>
            </a:r>
            <a:r>
              <a:rPr lang="en-US" sz="2000" b="1" dirty="0"/>
              <a:t>data:</a:t>
            </a:r>
          </a:p>
          <a:p>
            <a:pPr marL="571500" lvl="2">
              <a:buFont typeface="Courier New" panose="02070309020205020404" pitchFamily="49" charset="0"/>
              <a:buChar char="o"/>
            </a:pPr>
            <a:r>
              <a:rPr lang="en-US" sz="1600" dirty="0"/>
              <a:t>Label that identifies this alert</a:t>
            </a:r>
          </a:p>
          <a:p>
            <a:pPr marL="571500" lvl="2">
              <a:buFont typeface="Courier New" panose="02070309020205020404" pitchFamily="49" charset="0"/>
              <a:buChar char="o"/>
            </a:pPr>
            <a:r>
              <a:rPr lang="en-US" sz="1600" dirty="0"/>
              <a:t>The ID of the relevant hand</a:t>
            </a:r>
          </a:p>
          <a:p>
            <a:pPr marL="571500" lvl="2">
              <a:buFont typeface="Courier New" panose="02070309020205020404" pitchFamily="49" charset="0"/>
              <a:buChar char="o"/>
            </a:pPr>
            <a:r>
              <a:rPr lang="en-US" sz="1600" dirty="0"/>
              <a:t>The time-stamp in which the event occurred</a:t>
            </a:r>
          </a:p>
          <a:p>
            <a:pPr marL="571500" lvl="2">
              <a:buFont typeface="Courier New" panose="02070309020205020404" pitchFamily="49" charset="0"/>
              <a:buChar char="o"/>
            </a:pPr>
            <a:r>
              <a:rPr lang="en-US" sz="1600" dirty="0"/>
              <a:t>The frame number in which the event </a:t>
            </a:r>
            <a:r>
              <a:rPr lang="en-US" sz="1600" dirty="0" smtClean="0"/>
              <a:t>occurred</a:t>
            </a:r>
          </a:p>
          <a:p>
            <a:pPr marL="342900" lvl="1">
              <a:buFont typeface="Courier New" panose="02070309020205020404" pitchFamily="49" charset="0"/>
              <a:buChar char="o"/>
            </a:pPr>
            <a:endParaRPr lang="en-US" sz="1800" dirty="0" smtClean="0"/>
          </a:p>
        </p:txBody>
      </p:sp>
    </p:spTree>
    <p:extLst>
      <p:ext uri="{BB962C8B-B14F-4D97-AF65-F5344CB8AC3E}">
        <p14:creationId xmlns:p14="http://schemas.microsoft.com/office/powerpoint/2010/main" val="404637073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Training: Agenda</a:t>
            </a:r>
            <a:endParaRPr lang="en-US" dirty="0"/>
          </a:p>
        </p:txBody>
      </p:sp>
      <p:sp>
        <p:nvSpPr>
          <p:cNvPr id="3" name="Content Placeholder 2"/>
          <p:cNvSpPr>
            <a:spLocks noGrp="1"/>
          </p:cNvSpPr>
          <p:nvPr>
            <p:ph type="body" sz="quarter" idx="11"/>
          </p:nvPr>
        </p:nvSpPr>
        <p:spPr>
          <a:xfrm>
            <a:off x="607510" y="841990"/>
            <a:ext cx="10983383" cy="5494264"/>
          </a:xfrm>
        </p:spPr>
        <p:txBody>
          <a:bodyPr/>
          <a:lstStyle/>
          <a:p>
            <a:pPr>
              <a:spcBef>
                <a:spcPts val="0"/>
              </a:spcBef>
              <a:spcAft>
                <a:spcPts val="200"/>
              </a:spcAft>
              <a:buFont typeface="Arial" panose="020B0604020202020204" pitchFamily="34" charset="0"/>
              <a:buChar char="•"/>
            </a:pPr>
            <a:r>
              <a:rPr lang="en-US" sz="1400" b="1" dirty="0" smtClean="0"/>
              <a:t>Module Structure</a:t>
            </a:r>
            <a:endParaRPr lang="en-US" sz="1400" b="1" dirty="0"/>
          </a:p>
          <a:p>
            <a:pPr lvl="2">
              <a:spcBef>
                <a:spcPts val="0"/>
              </a:spcBef>
              <a:spcAft>
                <a:spcPts val="200"/>
              </a:spcAft>
              <a:buFont typeface="Arial" panose="020B0604020202020204" pitchFamily="34" charset="0"/>
              <a:buChar char="•"/>
            </a:pPr>
            <a:r>
              <a:rPr lang="en-US" sz="900" dirty="0" smtClean="0"/>
              <a:t>Overview</a:t>
            </a:r>
            <a:endParaRPr lang="en-US" sz="900" dirty="0"/>
          </a:p>
          <a:p>
            <a:pPr>
              <a:spcBef>
                <a:spcPts val="0"/>
              </a:spcBef>
              <a:spcAft>
                <a:spcPts val="200"/>
              </a:spcAft>
              <a:buFont typeface="Arial" panose="020B0604020202020204" pitchFamily="34" charset="0"/>
              <a:buChar char="•"/>
            </a:pPr>
            <a:r>
              <a:rPr lang="en-US" sz="1400" b="1" dirty="0" smtClean="0"/>
              <a:t>Hand Module </a:t>
            </a:r>
          </a:p>
          <a:p>
            <a:pPr lvl="2">
              <a:spcBef>
                <a:spcPts val="0"/>
              </a:spcBef>
              <a:spcAft>
                <a:spcPts val="200"/>
              </a:spcAft>
              <a:buFont typeface="Arial" panose="020B0604020202020204" pitchFamily="34" charset="0"/>
              <a:buChar char="•"/>
            </a:pPr>
            <a:r>
              <a:rPr lang="en-US" sz="900" dirty="0" smtClean="0"/>
              <a:t>Structure</a:t>
            </a:r>
          </a:p>
          <a:p>
            <a:pPr lvl="2">
              <a:spcBef>
                <a:spcPts val="0"/>
              </a:spcBef>
              <a:spcAft>
                <a:spcPts val="200"/>
              </a:spcAft>
              <a:buFont typeface="Arial" panose="020B0604020202020204" pitchFamily="34" charset="0"/>
              <a:buChar char="•"/>
            </a:pPr>
            <a:r>
              <a:rPr lang="en-US" sz="900" dirty="0" smtClean="0"/>
              <a:t>Initialization</a:t>
            </a:r>
          </a:p>
          <a:p>
            <a:pPr lvl="2">
              <a:spcBef>
                <a:spcPts val="0"/>
              </a:spcBef>
              <a:spcAft>
                <a:spcPts val="200"/>
              </a:spcAft>
              <a:buFont typeface="Arial" panose="020B0604020202020204" pitchFamily="34" charset="0"/>
              <a:buChar char="•"/>
            </a:pPr>
            <a:r>
              <a:rPr lang="en-US" sz="900" dirty="0" smtClean="0"/>
              <a:t>Processing Loop</a:t>
            </a:r>
          </a:p>
          <a:p>
            <a:pPr lvl="1">
              <a:spcBef>
                <a:spcPts val="0"/>
              </a:spcBef>
              <a:spcAft>
                <a:spcPts val="200"/>
              </a:spcAft>
            </a:pPr>
            <a:r>
              <a:rPr lang="en-US" sz="1200" dirty="0" smtClean="0"/>
              <a:t>Hand Configuration</a:t>
            </a:r>
            <a:endParaRPr lang="en-US" sz="1100" dirty="0" smtClean="0"/>
          </a:p>
          <a:p>
            <a:pPr lvl="2">
              <a:spcBef>
                <a:spcPts val="0"/>
              </a:spcBef>
              <a:spcAft>
                <a:spcPts val="200"/>
              </a:spcAft>
              <a:buFont typeface="Arial" panose="020B0604020202020204" pitchFamily="34" charset="0"/>
              <a:buChar char="•"/>
            </a:pPr>
            <a:r>
              <a:rPr lang="en-US" sz="900" dirty="0" smtClean="0"/>
              <a:t>General</a:t>
            </a:r>
          </a:p>
          <a:p>
            <a:pPr lvl="2">
              <a:spcBef>
                <a:spcPts val="0"/>
              </a:spcBef>
              <a:spcAft>
                <a:spcPts val="200"/>
              </a:spcAft>
              <a:buFont typeface="Arial" panose="020B0604020202020204" pitchFamily="34" charset="0"/>
              <a:buChar char="•"/>
            </a:pPr>
            <a:r>
              <a:rPr lang="en-US" sz="900" dirty="0" smtClean="0"/>
              <a:t>Gestures</a:t>
            </a:r>
          </a:p>
          <a:p>
            <a:pPr lvl="2">
              <a:spcBef>
                <a:spcPts val="0"/>
              </a:spcBef>
              <a:spcAft>
                <a:spcPts val="200"/>
              </a:spcAft>
              <a:buFont typeface="Arial" panose="020B0604020202020204" pitchFamily="34" charset="0"/>
              <a:buChar char="•"/>
            </a:pPr>
            <a:r>
              <a:rPr lang="en-US" sz="900" dirty="0" smtClean="0"/>
              <a:t>Tracking </a:t>
            </a:r>
          </a:p>
          <a:p>
            <a:pPr lvl="2">
              <a:spcBef>
                <a:spcPts val="0"/>
              </a:spcBef>
              <a:spcAft>
                <a:spcPts val="200"/>
              </a:spcAft>
              <a:buFont typeface="Arial" panose="020B0604020202020204" pitchFamily="34" charset="0"/>
              <a:buChar char="•"/>
            </a:pPr>
            <a:r>
              <a:rPr lang="en-US" sz="900" dirty="0" smtClean="0"/>
              <a:t>Alerts</a:t>
            </a:r>
          </a:p>
          <a:p>
            <a:pPr lvl="1">
              <a:spcBef>
                <a:spcPts val="0"/>
              </a:spcBef>
              <a:spcAft>
                <a:spcPts val="200"/>
              </a:spcAft>
            </a:pPr>
            <a:r>
              <a:rPr lang="en-US" sz="1200" dirty="0" smtClean="0"/>
              <a:t>Hand Output</a:t>
            </a:r>
          </a:p>
          <a:p>
            <a:pPr lvl="2">
              <a:spcBef>
                <a:spcPts val="0"/>
              </a:spcBef>
              <a:spcAft>
                <a:spcPts val="200"/>
              </a:spcAft>
              <a:buFont typeface="Arial" panose="020B0604020202020204" pitchFamily="34" charset="0"/>
              <a:buChar char="•"/>
            </a:pPr>
            <a:r>
              <a:rPr lang="en-US" sz="900" dirty="0" smtClean="0"/>
              <a:t>General</a:t>
            </a:r>
          </a:p>
          <a:p>
            <a:pPr lvl="2">
              <a:spcBef>
                <a:spcPts val="0"/>
              </a:spcBef>
              <a:spcAft>
                <a:spcPts val="200"/>
              </a:spcAft>
              <a:buFont typeface="Arial" panose="020B0604020202020204" pitchFamily="34" charset="0"/>
              <a:buChar char="•"/>
            </a:pPr>
            <a:r>
              <a:rPr lang="en-US" sz="900" dirty="0" smtClean="0"/>
              <a:t>Hand data</a:t>
            </a:r>
          </a:p>
          <a:p>
            <a:pPr lvl="2">
              <a:spcBef>
                <a:spcPts val="0"/>
              </a:spcBef>
              <a:spcAft>
                <a:spcPts val="200"/>
              </a:spcAft>
              <a:buFont typeface="Arial" panose="020B0604020202020204" pitchFamily="34" charset="0"/>
              <a:buChar char="•"/>
            </a:pPr>
            <a:r>
              <a:rPr lang="en-US" sz="900" dirty="0" smtClean="0"/>
              <a:t>Joint data</a:t>
            </a:r>
          </a:p>
          <a:p>
            <a:pPr lvl="2">
              <a:spcBef>
                <a:spcPts val="0"/>
              </a:spcBef>
              <a:spcAft>
                <a:spcPts val="200"/>
              </a:spcAft>
              <a:buFont typeface="Arial" panose="020B0604020202020204" pitchFamily="34" charset="0"/>
              <a:buChar char="•"/>
            </a:pPr>
            <a:r>
              <a:rPr lang="en-US" sz="900" dirty="0" smtClean="0"/>
              <a:t>Finger data</a:t>
            </a:r>
          </a:p>
          <a:p>
            <a:pPr lvl="2">
              <a:spcBef>
                <a:spcPts val="0"/>
              </a:spcBef>
              <a:spcAft>
                <a:spcPts val="200"/>
              </a:spcAft>
              <a:buFont typeface="Arial" panose="020B0604020202020204" pitchFamily="34" charset="0"/>
              <a:buChar char="•"/>
            </a:pPr>
            <a:r>
              <a:rPr lang="en-US" sz="900" dirty="0" smtClean="0"/>
              <a:t>Extremity Points</a:t>
            </a:r>
          </a:p>
          <a:p>
            <a:pPr lvl="1">
              <a:spcBef>
                <a:spcPts val="0"/>
              </a:spcBef>
              <a:spcAft>
                <a:spcPts val="200"/>
              </a:spcAft>
            </a:pPr>
            <a:r>
              <a:rPr lang="en-US" sz="1200" dirty="0" smtClean="0"/>
              <a:t>Hand Event handlers</a:t>
            </a:r>
          </a:p>
          <a:p>
            <a:pPr lvl="2">
              <a:spcBef>
                <a:spcPts val="0"/>
              </a:spcBef>
              <a:spcAft>
                <a:spcPts val="200"/>
              </a:spcAft>
              <a:buFont typeface="Arial" panose="020B0604020202020204" pitchFamily="34" charset="0"/>
              <a:buChar char="•"/>
            </a:pPr>
            <a:r>
              <a:rPr lang="en-US" sz="900" dirty="0" smtClean="0"/>
              <a:t>Implementation</a:t>
            </a:r>
          </a:p>
          <a:p>
            <a:pPr lvl="2">
              <a:spcBef>
                <a:spcPts val="0"/>
              </a:spcBef>
              <a:spcAft>
                <a:spcPts val="200"/>
              </a:spcAft>
              <a:buFont typeface="Arial" panose="020B0604020202020204" pitchFamily="34" charset="0"/>
              <a:buChar char="•"/>
            </a:pPr>
            <a:r>
              <a:rPr lang="en-US" sz="900" dirty="0" smtClean="0"/>
              <a:t>Callback</a:t>
            </a:r>
          </a:p>
          <a:p>
            <a:pPr lvl="2">
              <a:spcBef>
                <a:spcPts val="0"/>
              </a:spcBef>
              <a:spcAft>
                <a:spcPts val="200"/>
              </a:spcAft>
              <a:buFont typeface="Arial" panose="020B0604020202020204" pitchFamily="34" charset="0"/>
              <a:buChar char="•"/>
            </a:pPr>
            <a:r>
              <a:rPr lang="en-US" sz="900" dirty="0" smtClean="0"/>
              <a:t>Polling</a:t>
            </a:r>
          </a:p>
          <a:p>
            <a:pPr lvl="1">
              <a:spcBef>
                <a:spcPts val="0"/>
              </a:spcBef>
              <a:spcAft>
                <a:spcPts val="200"/>
              </a:spcAft>
            </a:pPr>
            <a:r>
              <a:rPr lang="en-US" sz="1200" dirty="0" smtClean="0"/>
              <a:t>Hand Tracking Modes</a:t>
            </a:r>
          </a:p>
          <a:p>
            <a:pPr lvl="2">
              <a:spcBef>
                <a:spcPts val="0"/>
              </a:spcBef>
              <a:spcAft>
                <a:spcPts val="200"/>
              </a:spcAft>
              <a:buFont typeface="Arial" panose="020B0604020202020204" pitchFamily="34" charset="0"/>
              <a:buChar char="•"/>
            </a:pPr>
            <a:r>
              <a:rPr lang="en-US" sz="1000" dirty="0" smtClean="0"/>
              <a:t>Polling Skeletal</a:t>
            </a:r>
          </a:p>
          <a:p>
            <a:pPr lvl="2">
              <a:spcBef>
                <a:spcPts val="0"/>
              </a:spcBef>
              <a:spcAft>
                <a:spcPts val="200"/>
              </a:spcAft>
              <a:buFont typeface="Arial" panose="020B0604020202020204" pitchFamily="34" charset="0"/>
              <a:buChar char="•"/>
            </a:pPr>
            <a:r>
              <a:rPr lang="en-US" sz="1000" dirty="0" smtClean="0"/>
              <a:t>Gesture</a:t>
            </a:r>
          </a:p>
          <a:p>
            <a:pPr>
              <a:spcBef>
                <a:spcPts val="0"/>
              </a:spcBef>
              <a:spcAft>
                <a:spcPts val="200"/>
              </a:spcAft>
              <a:buFont typeface="Arial" panose="020B0604020202020204" pitchFamily="34" charset="0"/>
              <a:buChar char="•"/>
            </a:pPr>
            <a:r>
              <a:rPr lang="en-US" sz="1400" b="1" dirty="0" smtClean="0"/>
              <a:t>Blob Module</a:t>
            </a:r>
          </a:p>
          <a:p>
            <a:pPr lvl="2">
              <a:spcBef>
                <a:spcPts val="0"/>
              </a:spcBef>
              <a:spcAft>
                <a:spcPts val="200"/>
              </a:spcAft>
              <a:buFont typeface="Arial" panose="020B0604020202020204" pitchFamily="34" charset="0"/>
              <a:buChar char="•"/>
            </a:pPr>
            <a:r>
              <a:rPr lang="en-US" sz="1100" dirty="0" smtClean="0"/>
              <a:t>Structure</a:t>
            </a:r>
          </a:p>
          <a:p>
            <a:pPr lvl="2">
              <a:spcBef>
                <a:spcPts val="0"/>
              </a:spcBef>
              <a:spcAft>
                <a:spcPts val="200"/>
              </a:spcAft>
              <a:buFont typeface="Arial" panose="020B0604020202020204" pitchFamily="34" charset="0"/>
              <a:buChar char="•"/>
            </a:pPr>
            <a:r>
              <a:rPr lang="en-US" sz="1100" dirty="0" smtClean="0"/>
              <a:t>Configuration</a:t>
            </a:r>
          </a:p>
          <a:p>
            <a:pPr lvl="2">
              <a:spcBef>
                <a:spcPts val="0"/>
              </a:spcBef>
              <a:spcAft>
                <a:spcPts val="200"/>
              </a:spcAft>
              <a:buFont typeface="Arial" panose="020B0604020202020204" pitchFamily="34" charset="0"/>
              <a:buChar char="•"/>
            </a:pPr>
            <a:r>
              <a:rPr lang="en-US" sz="1100" dirty="0" smtClean="0"/>
              <a:t>Initialization</a:t>
            </a:r>
          </a:p>
          <a:p>
            <a:pPr lvl="2">
              <a:spcBef>
                <a:spcPts val="0"/>
              </a:spcBef>
              <a:spcAft>
                <a:spcPts val="200"/>
              </a:spcAft>
              <a:buFont typeface="Arial" panose="020B0604020202020204" pitchFamily="34" charset="0"/>
              <a:buChar char="•"/>
            </a:pPr>
            <a:r>
              <a:rPr lang="en-US" sz="1100" dirty="0" smtClean="0"/>
              <a:t>Processing Loop</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145795" y="16617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60350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23583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632" t="13519" r="74145" b="12712"/>
          <a:stretch/>
        </p:blipFill>
        <p:spPr>
          <a:xfrm>
            <a:off x="6362235" y="409575"/>
            <a:ext cx="1637501" cy="5674631"/>
          </a:xfrm>
          <a:prstGeom prst="rect">
            <a:avLst/>
          </a:prstGeom>
        </p:spPr>
      </p:pic>
      <p:sp>
        <p:nvSpPr>
          <p:cNvPr id="2" name="Title 1"/>
          <p:cNvSpPr>
            <a:spLocks noGrp="1"/>
          </p:cNvSpPr>
          <p:nvPr>
            <p:ph type="title"/>
          </p:nvPr>
        </p:nvSpPr>
        <p:spPr/>
        <p:txBody>
          <a:bodyPr/>
          <a:lstStyle/>
          <a:p>
            <a:r>
              <a:rPr lang="en-US" dirty="0"/>
              <a:t>Output: </a:t>
            </a:r>
            <a:r>
              <a:rPr lang="en-US" dirty="0" smtClean="0"/>
              <a:t>Gestures</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20</a:t>
            </a:fld>
            <a:endParaRPr lang="en-US">
              <a:solidFill>
                <a:srgbClr val="FFFFFF"/>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8562" t="7513" r="8122" b="21684"/>
          <a:stretch/>
        </p:blipFill>
        <p:spPr>
          <a:xfrm>
            <a:off x="10895725" y="409575"/>
            <a:ext cx="1277257" cy="5813594"/>
          </a:xfrm>
          <a:prstGeom prst="rect">
            <a:avLst/>
          </a:prstGeom>
        </p:spPr>
      </p:pic>
      <p:cxnSp>
        <p:nvCxnSpPr>
          <p:cNvPr id="8" name="Straight Connector 7"/>
          <p:cNvCxnSpPr/>
          <p:nvPr/>
        </p:nvCxnSpPr>
        <p:spPr>
          <a:xfrm flipV="1">
            <a:off x="-8238" y="737801"/>
            <a:ext cx="42976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03408" y="1844567"/>
            <a:ext cx="6054542" cy="2981617"/>
          </a:xfrm>
          <a:prstGeom prst="rect">
            <a:avLst/>
          </a:prstGeom>
          <a:ln w="57150">
            <a:solidFill>
              <a:schemeClr val="tx2"/>
            </a:solidFill>
          </a:ln>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a:buFont typeface="Courier New" panose="02070309020205020404" pitchFamily="49" charset="0"/>
              <a:buChar char="o"/>
            </a:pPr>
            <a:r>
              <a:rPr lang="en-US" sz="2000" dirty="0"/>
              <a:t>Iterate all fire gestures</a:t>
            </a:r>
          </a:p>
          <a:p>
            <a:pPr marL="342900" lvl="1">
              <a:buFont typeface="Courier New" panose="02070309020205020404" pitchFamily="49" charset="0"/>
              <a:buChar char="o"/>
            </a:pPr>
            <a:r>
              <a:rPr lang="en-US" sz="2000" dirty="0"/>
              <a:t>Test for a specific gesture</a:t>
            </a:r>
          </a:p>
          <a:p>
            <a:pPr marL="342900" lvl="1">
              <a:buFont typeface="Courier New" panose="02070309020205020404" pitchFamily="49" charset="0"/>
              <a:buChar char="o"/>
            </a:pPr>
            <a:r>
              <a:rPr lang="en-US" sz="2000" b="1" dirty="0"/>
              <a:t>Gesture Data</a:t>
            </a:r>
          </a:p>
          <a:p>
            <a:pPr marL="571500" lvl="2">
              <a:buFont typeface="Courier New" panose="02070309020205020404" pitchFamily="49" charset="0"/>
              <a:buChar char="o"/>
            </a:pPr>
            <a:r>
              <a:rPr lang="en-US" sz="1600" dirty="0"/>
              <a:t>Unique name of the gesture</a:t>
            </a:r>
          </a:p>
          <a:p>
            <a:pPr marL="571500" lvl="2">
              <a:buFont typeface="Courier New" panose="02070309020205020404" pitchFamily="49" charset="0"/>
              <a:buChar char="o"/>
            </a:pPr>
            <a:r>
              <a:rPr lang="en-US" sz="1600" dirty="0"/>
              <a:t>The ID of the relevant hand</a:t>
            </a:r>
          </a:p>
          <a:p>
            <a:pPr marL="571500" lvl="2">
              <a:buFont typeface="Courier New" panose="02070309020205020404" pitchFamily="49" charset="0"/>
              <a:buChar char="o"/>
            </a:pPr>
            <a:r>
              <a:rPr lang="en-US" sz="1600" dirty="0"/>
              <a:t>The timestamp in which the event occurred</a:t>
            </a:r>
          </a:p>
          <a:p>
            <a:pPr marL="571500" lvl="2">
              <a:buFont typeface="Courier New" panose="02070309020205020404" pitchFamily="49" charset="0"/>
              <a:buChar char="o"/>
            </a:pPr>
            <a:r>
              <a:rPr lang="en-US" sz="1600" dirty="0"/>
              <a:t>The frame number in which the event occurred</a:t>
            </a:r>
          </a:p>
          <a:p>
            <a:pPr marL="571500" lvl="2">
              <a:buFont typeface="Courier New" panose="02070309020205020404" pitchFamily="49" charset="0"/>
              <a:buChar char="o"/>
            </a:pPr>
            <a:r>
              <a:rPr lang="en-US" sz="1600" dirty="0"/>
              <a:t>The gesture </a:t>
            </a:r>
            <a:r>
              <a:rPr lang="en-US" sz="1600" dirty="0" smtClean="0"/>
              <a:t>state (</a:t>
            </a:r>
            <a:r>
              <a:rPr lang="en-US" sz="1400" dirty="0"/>
              <a:t>s</a:t>
            </a:r>
            <a:r>
              <a:rPr lang="en-US" sz="1400" dirty="0" smtClean="0"/>
              <a:t>tarted, stopped, in progress)</a:t>
            </a:r>
            <a:endParaRPr lang="en-US" sz="1400"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0737" y="1237957"/>
            <a:ext cx="3657688" cy="36576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Rectangle 10"/>
          <p:cNvSpPr/>
          <p:nvPr/>
        </p:nvSpPr>
        <p:spPr>
          <a:xfrm rot="21188967">
            <a:off x="7631118" y="1508579"/>
            <a:ext cx="3200400" cy="2992582"/>
          </a:xfrm>
          <a:prstGeom prst="rect">
            <a:avLst/>
          </a:prstGeom>
          <a:noFill/>
          <a:ln>
            <a:solidFill>
              <a:srgbClr val="87B9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27699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Event Handling</a:t>
            </a:r>
            <a:endParaRPr lang="en-US" sz="5400" dirty="0"/>
          </a:p>
        </p:txBody>
      </p:sp>
    </p:spTree>
    <p:extLst>
      <p:ext uri="{BB962C8B-B14F-4D97-AF65-F5344CB8AC3E}">
        <p14:creationId xmlns:p14="http://schemas.microsoft.com/office/powerpoint/2010/main" val="259012055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Event Handlers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22</a:t>
            </a:fld>
            <a:endParaRPr lang="en-US">
              <a:solidFill>
                <a:srgbClr val="FFFFFF"/>
              </a:solidFill>
            </a:endParaRPr>
          </a:p>
        </p:txBody>
      </p:sp>
      <p:sp>
        <p:nvSpPr>
          <p:cNvPr id="5" name="Right Arrow 4"/>
          <p:cNvSpPr/>
          <p:nvPr/>
        </p:nvSpPr>
        <p:spPr>
          <a:xfrm>
            <a:off x="6295216" y="1433114"/>
            <a:ext cx="4107096" cy="169850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600" dirty="0" smtClean="0"/>
              <a:t>Action</a:t>
            </a:r>
            <a:endParaRPr lang="en-US" sz="3600" dirty="0"/>
          </a:p>
        </p:txBody>
      </p:sp>
      <p:sp>
        <p:nvSpPr>
          <p:cNvPr id="7" name="Right Arrow 6"/>
          <p:cNvSpPr/>
          <p:nvPr/>
        </p:nvSpPr>
        <p:spPr>
          <a:xfrm flipH="1">
            <a:off x="6916907" y="3219226"/>
            <a:ext cx="4109977" cy="1698508"/>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dirty="0" smtClean="0"/>
              <a:t>Reaction</a:t>
            </a:r>
            <a:endParaRPr lang="en-US" sz="3600" dirty="0"/>
          </a:p>
        </p:txBody>
      </p:sp>
      <p:cxnSp>
        <p:nvCxnSpPr>
          <p:cNvPr id="8" name="Straight Connector 7"/>
          <p:cNvCxnSpPr/>
          <p:nvPr/>
        </p:nvCxnSpPr>
        <p:spPr>
          <a:xfrm flipV="1">
            <a:off x="-8238" y="737801"/>
            <a:ext cx="38404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513578" y="2060908"/>
            <a:ext cx="4903824" cy="2316635"/>
          </a:xfrm>
          <a:prstGeom prst="rect">
            <a:avLst/>
          </a:prstGeom>
          <a:noFill/>
          <a:ln w="57150">
            <a:solidFill>
              <a:schemeClr val="tx2"/>
            </a:solidFill>
            <a:miter lim="800000"/>
            <a:headEnd/>
            <a:tailEnd/>
          </a:ln>
        </p:spPr>
        <p:txBody>
          <a:bodyPr vert="horz" wrap="square" lIns="0" tIns="0" rIns="0" bIns="0" numCol="1" anchor="t" anchorCtr="0" compatLnSpc="1">
            <a:prstTxWarp prst="textNoShape">
              <a:avLst/>
            </a:prstTxWarp>
          </a:bodyPr>
          <a:lstStyle>
            <a:lvl1pPr marL="225313" indent="-225313" algn="l" rtl="0" eaLnBrk="1" fontAlgn="base" hangingPunct="1">
              <a:spcBef>
                <a:spcPct val="20000"/>
              </a:spcBef>
              <a:spcAft>
                <a:spcPct val="0"/>
              </a:spcAft>
              <a:buChar char="•"/>
              <a:defRPr sz="2400">
                <a:solidFill>
                  <a:schemeClr val="tx1"/>
                </a:solidFill>
                <a:latin typeface="+mn-lt"/>
                <a:ea typeface="+mn-ea"/>
                <a:cs typeface="+mn-cs"/>
              </a:defRPr>
            </a:lvl1pPr>
            <a:lvl2pPr marL="575978" indent="-236422" algn="l" rtl="0" eaLnBrk="1" fontAlgn="base" hangingPunct="1">
              <a:spcBef>
                <a:spcPct val="20000"/>
              </a:spcBef>
              <a:spcAft>
                <a:spcPct val="0"/>
              </a:spcAft>
              <a:buFont typeface="Verdana" pitchFamily="34" charset="0"/>
              <a:buChar char="–"/>
              <a:defRPr sz="2000">
                <a:solidFill>
                  <a:schemeClr val="tx1"/>
                </a:solidFill>
                <a:latin typeface="+mn-lt"/>
                <a:cs typeface="+mn-cs"/>
              </a:defRPr>
            </a:lvl2pPr>
            <a:lvl3pPr marL="913945" indent="-223728" algn="l" rtl="0" eaLnBrk="1" fontAlgn="base" hangingPunct="1">
              <a:spcBef>
                <a:spcPct val="20000"/>
              </a:spcBef>
              <a:spcAft>
                <a:spcPct val="0"/>
              </a:spcAft>
              <a:buFont typeface="Verdana" pitchFamily="34" charset="0"/>
              <a:buChar char="–"/>
              <a:defRPr>
                <a:solidFill>
                  <a:schemeClr val="tx1"/>
                </a:solidFill>
                <a:latin typeface="+mn-lt"/>
                <a:cs typeface="+mn-cs"/>
              </a:defRPr>
            </a:lvl3pPr>
            <a:lvl4pPr marL="1264607" indent="-236422" algn="l" rtl="0" eaLnBrk="1" fontAlgn="base" hangingPunct="1">
              <a:spcBef>
                <a:spcPct val="20000"/>
              </a:spcBef>
              <a:spcAft>
                <a:spcPct val="0"/>
              </a:spcAft>
              <a:buFont typeface="Verdana" pitchFamily="34" charset="0"/>
              <a:buChar char="–"/>
              <a:defRPr sz="1600">
                <a:solidFill>
                  <a:schemeClr val="tx1"/>
                </a:solidFill>
                <a:latin typeface="+mn-lt"/>
                <a:cs typeface="+mn-cs"/>
              </a:defRPr>
            </a:lvl4pPr>
            <a:lvl5pPr marL="165969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5pPr>
            <a:lvl6pPr marL="211666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6pPr>
            <a:lvl7pPr marL="2573640"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7pPr>
            <a:lvl8pPr marL="3030609"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8pPr>
            <a:lvl9pPr marL="3487576"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9pPr>
          </a:lstStyle>
          <a:p>
            <a:pPr marL="227013" indent="0">
              <a:buFontTx/>
              <a:buNone/>
            </a:pPr>
            <a:endParaRPr lang="en-US" sz="300" b="1" kern="0" dirty="0" smtClean="0"/>
          </a:p>
          <a:p>
            <a:pPr marL="799930" lvl="2" indent="-234950">
              <a:spcBef>
                <a:spcPts val="300"/>
              </a:spcBef>
              <a:buFont typeface="Courier New" panose="02070309020205020404" pitchFamily="49" charset="0"/>
              <a:buChar char="o"/>
            </a:pPr>
            <a:endParaRPr lang="en-US" sz="700" kern="0" dirty="0" smtClean="0"/>
          </a:p>
          <a:p>
            <a:pPr marL="799930" lvl="2" indent="-234950">
              <a:spcBef>
                <a:spcPts val="300"/>
              </a:spcBef>
              <a:buFont typeface="Courier New" panose="02070309020205020404" pitchFamily="49" charset="0"/>
              <a:buChar char="o"/>
            </a:pPr>
            <a:r>
              <a:rPr lang="en-US" sz="2800" kern="0" dirty="0" smtClean="0"/>
              <a:t>Polling / Callback</a:t>
            </a:r>
          </a:p>
          <a:p>
            <a:pPr marL="1150592" lvl="3" indent="-234950">
              <a:spcBef>
                <a:spcPts val="300"/>
              </a:spcBef>
              <a:buFont typeface="Courier New" panose="02070309020205020404" pitchFamily="49" charset="0"/>
              <a:buChar char="o"/>
            </a:pPr>
            <a:r>
              <a:rPr lang="en-US" sz="2600" kern="0" dirty="0" smtClean="0"/>
              <a:t>Approach</a:t>
            </a:r>
          </a:p>
          <a:p>
            <a:pPr marL="1150592" lvl="3" indent="-234950">
              <a:spcBef>
                <a:spcPts val="300"/>
              </a:spcBef>
              <a:buFont typeface="Courier New" panose="02070309020205020404" pitchFamily="49" charset="0"/>
              <a:buChar char="o"/>
            </a:pPr>
            <a:r>
              <a:rPr lang="en-US" sz="2600" kern="0" dirty="0" smtClean="0"/>
              <a:t>Implementation</a:t>
            </a:r>
            <a:endParaRPr lang="en-US" sz="2600" kern="0" dirty="0"/>
          </a:p>
          <a:p>
            <a:pPr marL="1150592" lvl="3" indent="-234950">
              <a:spcBef>
                <a:spcPts val="300"/>
              </a:spcBef>
              <a:buFont typeface="Courier New" panose="02070309020205020404" pitchFamily="49" charset="0"/>
              <a:buChar char="o"/>
            </a:pPr>
            <a:r>
              <a:rPr lang="en-US" sz="2600" kern="0" dirty="0" smtClean="0"/>
              <a:t>Example</a:t>
            </a:r>
          </a:p>
        </p:txBody>
      </p:sp>
    </p:spTree>
    <p:extLst>
      <p:ext uri="{BB962C8B-B14F-4D97-AF65-F5344CB8AC3E}">
        <p14:creationId xmlns:p14="http://schemas.microsoft.com/office/powerpoint/2010/main" val="15512358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Event Handlers: Approach</a:t>
            </a:r>
            <a:endParaRPr lang="en-US" dirty="0"/>
          </a:p>
        </p:txBody>
      </p:sp>
      <p:sp>
        <p:nvSpPr>
          <p:cNvPr id="3" name="Content Placeholder 2"/>
          <p:cNvSpPr>
            <a:spLocks noGrp="1"/>
          </p:cNvSpPr>
          <p:nvPr>
            <p:ph type="body" sz="quarter" idx="11"/>
          </p:nvPr>
        </p:nvSpPr>
        <p:spPr>
          <a:xfrm>
            <a:off x="483669" y="990600"/>
            <a:ext cx="10983383" cy="4979431"/>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sz="2800" dirty="0"/>
              <a:t>Only </a:t>
            </a:r>
            <a:r>
              <a:rPr lang="en-US" sz="2800" dirty="0" smtClean="0"/>
              <a:t>register </a:t>
            </a:r>
            <a:r>
              <a:rPr lang="en-US" sz="2800" dirty="0"/>
              <a:t>to </a:t>
            </a:r>
            <a:r>
              <a:rPr lang="en-US" sz="2800" dirty="0" smtClean="0"/>
              <a:t>interesting / relevant events</a:t>
            </a:r>
          </a:p>
          <a:p>
            <a:pPr marL="685800" lvl="2">
              <a:buFont typeface="Courier New" panose="02070309020205020404" pitchFamily="49" charset="0"/>
              <a:buChar char="o"/>
            </a:pPr>
            <a:r>
              <a:rPr lang="en-US" dirty="0" smtClean="0"/>
              <a:t>E.g</a:t>
            </a:r>
            <a:r>
              <a:rPr lang="en-US" dirty="0"/>
              <a:t>. “hand entered the scene”, “user performed the V sign</a:t>
            </a:r>
            <a:r>
              <a:rPr lang="en-US" dirty="0" smtClean="0"/>
              <a:t>”</a:t>
            </a:r>
          </a:p>
          <a:p>
            <a:pPr marL="685800" lvl="2">
              <a:buFont typeface="Courier New" panose="02070309020205020404" pitchFamily="49" charset="0"/>
              <a:buChar char="o"/>
            </a:pPr>
            <a:r>
              <a:rPr lang="en-US" dirty="0" smtClean="0"/>
              <a:t>Avoids recognition confusion between similar gestures</a:t>
            </a:r>
            <a:endParaRPr lang="en-US" dirty="0"/>
          </a:p>
          <a:p>
            <a:pPr marL="457200" indent="-228600">
              <a:buFont typeface="Courier New" panose="02070309020205020404" pitchFamily="49" charset="0"/>
              <a:buChar char="o"/>
            </a:pPr>
            <a:r>
              <a:rPr lang="en-US" sz="2800" dirty="0" smtClean="0"/>
              <a:t>React only upon event firing</a:t>
            </a:r>
          </a:p>
          <a:p>
            <a:pPr marL="685800" lvl="2">
              <a:buFont typeface="Courier New" panose="02070309020205020404" pitchFamily="49" charset="0"/>
              <a:buChar char="o"/>
            </a:pPr>
            <a:r>
              <a:rPr lang="en-US" dirty="0"/>
              <a:t>Application can be idle while nothing interesting happens</a:t>
            </a:r>
          </a:p>
          <a:p>
            <a:pPr marL="457200" indent="-228600">
              <a:buFont typeface="Courier New" panose="02070309020205020404" pitchFamily="49" charset="0"/>
              <a:buChar char="o"/>
            </a:pPr>
            <a:r>
              <a:rPr lang="en-US" sz="2800" dirty="0" smtClean="0"/>
              <a:t>Callback code is executed in SDK thread</a:t>
            </a:r>
          </a:p>
          <a:p>
            <a:pPr marL="685800" lvl="2">
              <a:buFont typeface="Courier New" panose="02070309020205020404" pitchFamily="49" charset="0"/>
              <a:buChar char="o"/>
            </a:pPr>
            <a:r>
              <a:rPr lang="en-US" dirty="0"/>
              <a:t>Needs to be short and </a:t>
            </a:r>
            <a:r>
              <a:rPr lang="en-US" dirty="0" smtClean="0"/>
              <a:t>efficient</a:t>
            </a:r>
          </a:p>
          <a:p>
            <a:pPr marL="685800" lvl="2">
              <a:buFont typeface="Courier New" panose="02070309020205020404" pitchFamily="49" charset="0"/>
              <a:buChar char="o"/>
            </a:pPr>
            <a:r>
              <a:rPr lang="en-US" dirty="0" smtClean="0"/>
              <a:t>Unity base applications cannot execute Unity API in callback </a:t>
            </a:r>
            <a:endParaRPr lang="en-US" dirty="0"/>
          </a:p>
          <a:p>
            <a:pPr marL="457200" indent="-228600">
              <a:buFont typeface="Courier New" panose="02070309020205020404" pitchFamily="49" charset="0"/>
              <a:buChar char="o"/>
            </a:pPr>
            <a:r>
              <a:rPr lang="en-US" sz="2800" dirty="0" smtClean="0"/>
              <a:t>Polling and event-handling can be combined</a:t>
            </a:r>
            <a:endParaRPr lang="en-US" dirty="0"/>
          </a:p>
          <a:p>
            <a:pPr marL="685800" lvl="2">
              <a:buFont typeface="Courier New" panose="02070309020205020404" pitchFamily="49" charset="0"/>
              <a:buChar char="o"/>
            </a:pPr>
            <a:r>
              <a:rPr lang="en-US" dirty="0" smtClean="0"/>
              <a:t>E.g. polling loop for finger-tip position, callbacks for handling “tap” gesture</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23</a:t>
            </a:fld>
            <a:endParaRPr lang="en-US">
              <a:solidFill>
                <a:srgbClr val="FFFFFF"/>
              </a:solidFill>
            </a:endParaRPr>
          </a:p>
        </p:txBody>
      </p:sp>
      <p:cxnSp>
        <p:nvCxnSpPr>
          <p:cNvPr id="6" name="Straight Connector 5"/>
          <p:cNvCxnSpPr/>
          <p:nvPr/>
        </p:nvCxnSpPr>
        <p:spPr>
          <a:xfrm flipV="1">
            <a:off x="-8238" y="737801"/>
            <a:ext cx="61264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97717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Handlers: </a:t>
            </a:r>
            <a:r>
              <a:rPr lang="en-US" dirty="0" smtClean="0"/>
              <a:t>Implementation</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24</a:t>
            </a:fld>
            <a:endParaRPr lang="en-US" dirty="0">
              <a:solidFill>
                <a:srgbClr val="FFFFFF"/>
              </a:solidFill>
            </a:endParaRPr>
          </a:p>
        </p:txBody>
      </p:sp>
      <p:cxnSp>
        <p:nvCxnSpPr>
          <p:cNvPr id="5" name="Straight Connector 4"/>
          <p:cNvCxnSpPr/>
          <p:nvPr/>
        </p:nvCxnSpPr>
        <p:spPr>
          <a:xfrm flipV="1">
            <a:off x="-8238" y="737801"/>
            <a:ext cx="75895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1"/>
          </p:nvPr>
        </p:nvSpPr>
        <p:spPr/>
        <p:txBody>
          <a:bodyPr/>
          <a:lstStyle/>
          <a:p>
            <a:endParaRPr lang="en-US"/>
          </a:p>
        </p:txBody>
      </p:sp>
      <p:sp>
        <p:nvSpPr>
          <p:cNvPr id="7" name="Content Placeholder 2"/>
          <p:cNvSpPr txBox="1">
            <a:spLocks/>
          </p:cNvSpPr>
          <p:nvPr/>
        </p:nvSpPr>
        <p:spPr>
          <a:xfrm>
            <a:off x="483669" y="990600"/>
            <a:ext cx="10983383" cy="4994279"/>
          </a:xfrm>
          <a:prstGeom prst="rect">
            <a:avLst/>
          </a:prstGeom>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457200" indent="-228600">
              <a:buFont typeface="Courier New" panose="02070309020205020404" pitchFamily="49" charset="0"/>
              <a:buChar char="o"/>
            </a:pPr>
            <a:r>
              <a:rPr lang="en-US" sz="2800" dirty="0" smtClean="0"/>
              <a:t>Instantiate event handler class</a:t>
            </a:r>
          </a:p>
          <a:p>
            <a:pPr marL="685800" lvl="2">
              <a:buFont typeface="Courier New" panose="02070309020205020404" pitchFamily="49" charset="0"/>
              <a:buChar char="o"/>
            </a:pPr>
            <a:r>
              <a:rPr lang="en-US" dirty="0" smtClean="0"/>
              <a:t>Implement the OnFiredAlert (or OnFiredGesture) method</a:t>
            </a:r>
          </a:p>
          <a:p>
            <a:pPr marL="685800" lvl="2">
              <a:buFont typeface="Courier New" panose="02070309020205020404" pitchFamily="49" charset="0"/>
              <a:buChar char="o"/>
            </a:pPr>
            <a:r>
              <a:rPr lang="en-US" dirty="0" smtClean="0"/>
              <a:t>Handle different events (if required)</a:t>
            </a:r>
          </a:p>
          <a:p>
            <a:pPr marL="457200" indent="-228600">
              <a:buFont typeface="Courier New" panose="02070309020205020404" pitchFamily="49" charset="0"/>
              <a:buChar char="o"/>
            </a:pPr>
            <a:r>
              <a:rPr lang="en-US" sz="2800" dirty="0" smtClean="0"/>
              <a:t>Subscribe callback </a:t>
            </a:r>
          </a:p>
          <a:p>
            <a:pPr marL="685800" lvl="2">
              <a:buFont typeface="Courier New" panose="02070309020205020404" pitchFamily="49" charset="0"/>
              <a:buChar char="o"/>
            </a:pPr>
            <a:r>
              <a:rPr lang="en-US" dirty="0" smtClean="0"/>
              <a:t>Registers the callback with the alerts/gestures events</a:t>
            </a:r>
          </a:p>
          <a:p>
            <a:pPr marL="457200" indent="-228600">
              <a:buFont typeface="Courier New" panose="02070309020205020404" pitchFamily="49" charset="0"/>
              <a:buChar char="o"/>
            </a:pPr>
            <a:r>
              <a:rPr lang="en-US" sz="2800" dirty="0" smtClean="0"/>
              <a:t>Enable/disable specific events</a:t>
            </a:r>
          </a:p>
          <a:p>
            <a:pPr marL="457200" indent="-228600">
              <a:buFont typeface="Courier New" panose="02070309020205020404" pitchFamily="49" charset="0"/>
              <a:buChar char="o"/>
            </a:pPr>
            <a:r>
              <a:rPr lang="en-US" sz="2800" dirty="0" smtClean="0"/>
              <a:t>Start processing loop</a:t>
            </a:r>
          </a:p>
          <a:p>
            <a:pPr marL="457200" indent="-228600">
              <a:buFont typeface="Courier New" panose="02070309020205020404" pitchFamily="49" charset="0"/>
              <a:buChar char="o"/>
            </a:pPr>
            <a:r>
              <a:rPr lang="en-US" sz="2800" dirty="0" smtClean="0"/>
              <a:t>Callback activation+</a:t>
            </a:r>
          </a:p>
          <a:p>
            <a:pPr marL="685800" lvl="2">
              <a:buFont typeface="Courier New" panose="02070309020205020404" pitchFamily="49" charset="0"/>
              <a:buChar char="o"/>
            </a:pPr>
            <a:r>
              <a:rPr lang="en-US" dirty="0" smtClean="0"/>
              <a:t>OnFiredAlert / OnFiredGesture method called when a registered event is fired</a:t>
            </a:r>
            <a:endParaRPr lang="en-US" dirty="0"/>
          </a:p>
        </p:txBody>
      </p:sp>
    </p:spTree>
    <p:extLst>
      <p:ext uri="{BB962C8B-B14F-4D97-AF65-F5344CB8AC3E}">
        <p14:creationId xmlns:p14="http://schemas.microsoft.com/office/powerpoint/2010/main" val="338665749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Event Handlers: </a:t>
            </a:r>
            <a:r>
              <a:rPr lang="en-US" dirty="0" smtClean="0"/>
              <a:t>Callback</a:t>
            </a:r>
            <a:endParaRPr lang="en-US" dirty="0"/>
          </a:p>
        </p:txBody>
      </p:sp>
      <p:sp>
        <p:nvSpPr>
          <p:cNvPr id="3" name="Content Placeholder 2"/>
          <p:cNvSpPr>
            <a:spLocks noGrp="1"/>
          </p:cNvSpPr>
          <p:nvPr>
            <p:ph type="body" sz="quarter" idx="11"/>
          </p:nvPr>
        </p:nvSpPr>
        <p:spPr>
          <a:xfrm>
            <a:off x="168676" y="894241"/>
            <a:ext cx="11422201" cy="5243040"/>
          </a:xfrm>
        </p:spPr>
        <p:txBody>
          <a:bodyPr/>
          <a:lstStyle/>
          <a:p>
            <a:pPr marL="0" indent="0">
              <a:spcBef>
                <a:spcPts val="0"/>
              </a:spcBef>
              <a:buNone/>
            </a:pPr>
            <a:r>
              <a:rPr lang="en-US" sz="1100" dirty="0" smtClean="0">
                <a:solidFill>
                  <a:srgbClr val="0000FF"/>
                </a:solidFill>
                <a:highlight>
                  <a:srgbClr val="FFFFFF"/>
                </a:highlight>
                <a:latin typeface="Consolas" panose="020B0609020204030204" pitchFamily="49" charset="0"/>
              </a:rPr>
              <a:t>public</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delegate</a:t>
            </a: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OnHandDataDelegate</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PXCMHandData.IHand</a:t>
            </a:r>
            <a:r>
              <a:rPr lang="en-US" sz="1100" dirty="0">
                <a:solidFill>
                  <a:srgbClr val="000000"/>
                </a:solidFill>
                <a:highlight>
                  <a:srgbClr val="FFFFFF"/>
                </a:highlight>
                <a:latin typeface="Consolas" panose="020B0609020204030204" pitchFamily="49" charset="0"/>
              </a:rPr>
              <a:t> data);</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Use this for initialization</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Start()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Create hand configuration instance, enable and subscribe to all gestures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hand.CreateActiveConfiguration</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hcfg.EnableAllGestures</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hcfg.EnableAllAlerts</a:t>
            </a:r>
            <a:r>
              <a:rPr lang="en-US" sz="1100" dirty="0" smtClean="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hcfg.SubscribeGesture</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OnFiredGesture</a:t>
            </a:r>
            <a:r>
              <a:rPr lang="en-US" sz="1100" dirty="0" smtClean="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hcfg.SubscribeAlert</a:t>
            </a:r>
            <a:r>
              <a:rPr lang="en-US" sz="1100" dirty="0">
                <a:solidFill>
                  <a:srgbClr val="000000"/>
                </a:solidFill>
                <a:highlight>
                  <a:srgbClr val="FFFFFF"/>
                </a:highlight>
                <a:latin typeface="Consolas" panose="020B0609020204030204" pitchFamily="49" charset="0"/>
              </a:rPr>
              <a:t>(OnFiredAlert);</a:t>
            </a:r>
          </a:p>
          <a:p>
            <a:pPr>
              <a:spcBef>
                <a:spcPts val="0"/>
              </a:spcBef>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hcfg.ApplyChanges</a:t>
            </a:r>
            <a:r>
              <a:rPr lang="en-US" sz="1100" dirty="0">
                <a:solidFill>
                  <a:srgbClr val="000000"/>
                </a:solidFill>
                <a:highlight>
                  <a:srgbClr val="FFFFFF"/>
                </a:highlight>
                <a:latin typeface="Consolas" panose="020B0609020204030204" pitchFamily="49" charset="0"/>
              </a:rPr>
              <a:t>(); </a:t>
            </a:r>
            <a:endParaRPr lang="en-US" sz="1100" dirty="0" smtClean="0">
              <a:solidFill>
                <a:srgbClr val="000000"/>
              </a:solidFill>
              <a:highlight>
                <a:srgbClr val="FFFFFF"/>
              </a:highlight>
              <a:latin typeface="Consolas" panose="020B0609020204030204" pitchFamily="49" charset="0"/>
            </a:endParaRPr>
          </a:p>
          <a:p>
            <a:pPr>
              <a:spcBef>
                <a:spcPts val="0"/>
              </a:spcBef>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hcfg.Dispose</a:t>
            </a:r>
            <a:r>
              <a:rPr lang="en-US" sz="1100" dirty="0" smtClean="0">
                <a:solidFill>
                  <a:srgbClr val="000000"/>
                </a:solidFill>
                <a:highlight>
                  <a:srgbClr val="FFFFFF"/>
                </a:highlight>
                <a:latin typeface="Consolas" panose="020B0609020204030204" pitchFamily="49" charset="0"/>
              </a:rPr>
              <a:t>(); </a:t>
            </a:r>
          </a:p>
          <a:p>
            <a:pPr marL="571500" indent="-57150">
              <a:spcBef>
                <a:spcPts val="0"/>
              </a:spcBef>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808080"/>
                </a:solidFill>
                <a:highlight>
                  <a:srgbClr val="FFFFFF"/>
                </a:highlight>
                <a:latin typeface="Consolas" panose="020B0609020204030204" pitchFamily="49" charset="0"/>
              </a:rPr>
              <a:t>///</a:t>
            </a:r>
            <a:r>
              <a:rPr lang="en-US" sz="1100" dirty="0">
                <a:solidFill>
                  <a:srgbClr val="008000"/>
                </a:solidFill>
                <a:highlight>
                  <a:srgbClr val="FFFFFF"/>
                </a:highlight>
                <a:latin typeface="Consolas" panose="020B0609020204030204" pitchFamily="49" charset="0"/>
              </a:rPr>
              <a:t> </a:t>
            </a:r>
            <a:r>
              <a:rPr lang="en-US" sz="1100" dirty="0" smtClean="0">
                <a:solidFill>
                  <a:srgbClr val="008000"/>
                </a:solidFill>
                <a:highlight>
                  <a:srgbClr val="FFFFFF"/>
                </a:highlight>
                <a:latin typeface="Consolas" panose="020B0609020204030204" pitchFamily="49" charset="0"/>
              </a:rPr>
              <a:t>Receive </a:t>
            </a:r>
            <a:r>
              <a:rPr lang="en-US" sz="1100" dirty="0">
                <a:solidFill>
                  <a:srgbClr val="008000"/>
                </a:solidFill>
                <a:highlight>
                  <a:srgbClr val="FFFFFF"/>
                </a:highlight>
                <a:latin typeface="Consolas" panose="020B0609020204030204" pitchFamily="49" charset="0"/>
              </a:rPr>
              <a:t>registered gesture </a:t>
            </a:r>
            <a:r>
              <a:rPr lang="en-US" sz="1100" dirty="0" smtClean="0">
                <a:solidFill>
                  <a:srgbClr val="008000"/>
                </a:solidFill>
                <a:highlight>
                  <a:srgbClr val="FFFFFF"/>
                </a:highlight>
                <a:latin typeface="Consolas" panose="020B0609020204030204" pitchFamily="49" charset="0"/>
              </a:rPr>
              <a:t>notifications</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OnFiredGesture</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PXCMHandData.GestureData</a:t>
            </a:r>
            <a:r>
              <a:rPr lang="en-US" sz="1100" dirty="0" smtClean="0">
                <a:solidFill>
                  <a:srgbClr val="000000"/>
                </a:solidFill>
                <a:highlight>
                  <a:srgbClr val="FFFFFF"/>
                </a:highlight>
                <a:latin typeface="Consolas" panose="020B0609020204030204" pitchFamily="49" charset="0"/>
              </a:rPr>
              <a:t> data)</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Debug.Log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"Gesture = "</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data.name.ToString</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808080"/>
                </a:solidFill>
                <a:highlight>
                  <a:srgbClr val="FFFFFF"/>
                </a:highlight>
                <a:latin typeface="Consolas" panose="020B0609020204030204" pitchFamily="49" charset="0"/>
              </a:rPr>
              <a:t>///</a:t>
            </a:r>
            <a:r>
              <a:rPr lang="en-US" sz="1100" dirty="0" smtClean="0">
                <a:solidFill>
                  <a:srgbClr val="008000"/>
                </a:solidFill>
                <a:highlight>
                  <a:srgbClr val="FFFFFF"/>
                </a:highlight>
                <a:latin typeface="Consolas" panose="020B0609020204030204" pitchFamily="49" charset="0"/>
              </a:rPr>
              <a:t> Receive registered event notifications </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OnFiredAlert</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PXCMHandData.AlertData</a:t>
            </a:r>
            <a:r>
              <a:rPr lang="en-US" sz="1100" dirty="0">
                <a:solidFill>
                  <a:srgbClr val="000000"/>
                </a:solidFill>
                <a:highlight>
                  <a:srgbClr val="FFFFFF"/>
                </a:highlight>
                <a:latin typeface="Consolas" panose="020B0609020204030204" pitchFamily="49" charset="0"/>
              </a:rPr>
              <a:t> data)</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Debug.Log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"Alert = "</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data.label.ToString</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p>
          <a:p>
            <a:pPr marL="0" indent="0">
              <a:spcBef>
                <a:spcPts val="0"/>
              </a:spcBef>
              <a:buNone/>
            </a:pPr>
            <a:r>
              <a:rPr lang="en-US" sz="1100" dirty="0">
                <a:latin typeface="Courier New" panose="02070309020205020404" pitchFamily="49" charset="0"/>
                <a:cs typeface="Courier New" panose="02070309020205020404" pitchFamily="49" charset="0"/>
              </a:rPr>
              <a:t>	</a:t>
            </a:r>
          </a:p>
        </p:txBody>
      </p:sp>
      <p:sp>
        <p:nvSpPr>
          <p:cNvPr id="9" name="Rectangle 8"/>
          <p:cNvSpPr/>
          <p:nvPr/>
        </p:nvSpPr>
        <p:spPr>
          <a:xfrm>
            <a:off x="442609" y="1259280"/>
            <a:ext cx="6177266" cy="20234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Start</a:t>
            </a:r>
            <a:r>
              <a:rPr lang="en-US" sz="1100" dirty="0" smtClean="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a:t>
            </a:r>
            <a:r>
              <a:rPr lang="en-US" sz="1100" kern="0" dirty="0" smtClean="0">
                <a:solidFill>
                  <a:srgbClr val="000000"/>
                </a:solidFill>
                <a:highlight>
                  <a:srgbClr val="FFFFFF"/>
                </a:highlight>
                <a:latin typeface="Consolas" panose="020B0609020204030204" pitchFamily="49" charset="0"/>
              </a:rPr>
              <a:t> </a:t>
            </a:r>
            <a:r>
              <a:rPr lang="en-US" sz="1100" kern="0" dirty="0">
                <a:solidFill>
                  <a:srgbClr val="000000"/>
                </a:solidFill>
                <a:highlight>
                  <a:srgbClr val="FFFFFF"/>
                </a:highlight>
                <a:latin typeface="Consolas" panose="020B0609020204030204" pitchFamily="49" charset="0"/>
              </a:rPr>
              <a:t>= </a:t>
            </a:r>
            <a:r>
              <a:rPr lang="en-US" sz="1100" kern="0" dirty="0" err="1" smtClean="0">
                <a:solidFill>
                  <a:srgbClr val="000000"/>
                </a:solidFill>
                <a:highlight>
                  <a:srgbClr val="FFFFFF"/>
                </a:highlight>
                <a:latin typeface="Consolas" panose="020B0609020204030204" pitchFamily="49" charset="0"/>
              </a:rPr>
              <a:t>hand.CreateActiveConfiguration</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hcfg.EnableGestures</a:t>
            </a:r>
            <a:r>
              <a:rPr lang="en-US" sz="1100" kern="0" dirty="0" smtClean="0">
                <a:solidFill>
                  <a:srgbClr val="000000"/>
                </a:solidFill>
                <a:highlight>
                  <a:srgbClr val="FFFFFF"/>
                </a:highlight>
                <a:latin typeface="Consolas" panose="020B0609020204030204" pitchFamily="49" charset="0"/>
              </a:rPr>
              <a:t>(“tap”);</a:t>
            </a:r>
            <a:endParaRPr lang="en-US" sz="1100" kern="0" dirty="0">
              <a:solidFill>
                <a:srgbClr val="000000"/>
              </a:solidFill>
              <a:highlight>
                <a:srgbClr val="FFFFFF"/>
              </a:highlight>
              <a:latin typeface="Consolas" panose="020B0609020204030204" pitchFamily="49" charset="0"/>
            </a:endParaRP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hcfg.EnableAlert</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PXCMHandData.AlertType.ALERT_HAND_CALIBRATED</a:t>
            </a:r>
            <a:r>
              <a:rPr lang="en-US" sz="1100" kern="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hcfg.SubscribeGesture</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OnFiredGesture</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hcfg.SubscribeAlert</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OnFiredAlert</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hcfg.ApplyChanges</a:t>
            </a:r>
            <a:r>
              <a:rPr lang="en-US" sz="1100" kern="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hcfg.Dispose</a:t>
            </a:r>
            <a:r>
              <a:rPr lang="en-US" sz="1100" kern="0" dirty="0" smtClean="0">
                <a:solidFill>
                  <a:srgbClr val="000000"/>
                </a:solidFill>
                <a:highlight>
                  <a:srgbClr val="FFFFFF"/>
                </a:highlight>
                <a:latin typeface="Consolas" panose="020B0609020204030204" pitchFamily="49" charset="0"/>
              </a:rPr>
              <a:t>();</a:t>
            </a:r>
          </a:p>
          <a:p>
            <a:pPr marL="0" lvl="1" fontAlgn="base">
              <a:spcBef>
                <a:spcPct val="20000"/>
              </a:spcBef>
              <a:spcAft>
                <a:spcPct val="0"/>
              </a:spcAft>
              <a:tabLst>
                <a:tab pos="342900" algn="l"/>
              </a:tabLst>
            </a:pPr>
            <a:r>
              <a:rPr lang="en-US" sz="1100" kern="0" dirty="0" smtClean="0">
                <a:solidFill>
                  <a:srgbClr val="000000"/>
                </a:solidFill>
                <a:highlight>
                  <a:srgbClr val="FFFFFF"/>
                </a:highlight>
                <a:latin typeface="Consolas" panose="020B0609020204030204" pitchFamily="49" charset="0"/>
              </a:rPr>
              <a:t>}</a:t>
            </a:r>
            <a:endParaRPr lang="en-US" sz="1100" kern="0" dirty="0">
              <a:solidFill>
                <a:srgbClr val="000000"/>
              </a:solidFill>
              <a:highlight>
                <a:srgbClr val="FFFFFF"/>
              </a:highlight>
              <a:latin typeface="Consolas" panose="020B0609020204030204" pitchFamily="49" charset="0"/>
            </a:endParaRP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25</a:t>
            </a:fld>
            <a:endParaRPr lang="en-US">
              <a:solidFill>
                <a:srgbClr val="FFFFFF"/>
              </a:solidFill>
            </a:endParaRPr>
          </a:p>
        </p:txBody>
      </p:sp>
      <p:cxnSp>
        <p:nvCxnSpPr>
          <p:cNvPr id="5" name="Straight Connector 4"/>
          <p:cNvCxnSpPr/>
          <p:nvPr/>
        </p:nvCxnSpPr>
        <p:spPr>
          <a:xfrm flipV="1">
            <a:off x="-8238" y="737801"/>
            <a:ext cx="5943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6275" y="1472178"/>
            <a:ext cx="4943475" cy="276999"/>
          </a:xfrm>
          <a:prstGeom prst="rect">
            <a:avLst/>
          </a:prstGeom>
          <a:noFill/>
        </p:spPr>
        <p:txBody>
          <a:bodyPr wrap="square" rtlCol="0">
            <a:spAutoFit/>
          </a:bodyPr>
          <a:lstStyle/>
          <a:p>
            <a:r>
              <a:rPr lang="en-US" sz="1200" b="1" dirty="0" smtClean="0">
                <a:solidFill>
                  <a:schemeClr val="accent6">
                    <a:lumMod val="75000"/>
                  </a:schemeClr>
                </a:solidFill>
              </a:rPr>
              <a:t>Alternatively enable only the gestures that will be used</a:t>
            </a:r>
            <a:endParaRPr lang="en-US" sz="1200" b="1" dirty="0">
              <a:solidFill>
                <a:schemeClr val="accent6">
                  <a:lumMod val="75000"/>
                </a:schemeClr>
              </a:solidFill>
            </a:endParaRPr>
          </a:p>
        </p:txBody>
      </p:sp>
    </p:spTree>
    <p:extLst>
      <p:ext uri="{BB962C8B-B14F-4D97-AF65-F5344CB8AC3E}">
        <p14:creationId xmlns:p14="http://schemas.microsoft.com/office/powerpoint/2010/main" val="1404568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Event Handlers: </a:t>
            </a:r>
            <a:r>
              <a:rPr lang="en-US" dirty="0" smtClean="0"/>
              <a:t>Polling</a:t>
            </a:r>
            <a:endParaRPr lang="en-US" dirty="0"/>
          </a:p>
        </p:txBody>
      </p:sp>
      <p:sp>
        <p:nvSpPr>
          <p:cNvPr id="3" name="Content Placeholder 2"/>
          <p:cNvSpPr>
            <a:spLocks noGrp="1"/>
          </p:cNvSpPr>
          <p:nvPr>
            <p:ph type="body" sz="quarter" idx="11"/>
          </p:nvPr>
        </p:nvSpPr>
        <p:spPr>
          <a:xfrm>
            <a:off x="168676" y="865666"/>
            <a:ext cx="11422201" cy="5243040"/>
          </a:xfrm>
        </p:spPr>
        <p:txBody>
          <a:bodyPr/>
          <a:lstStyle/>
          <a:p>
            <a:pPr marL="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GestureData</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gesture_data</a:t>
            </a:r>
            <a:r>
              <a:rPr lang="en-US" sz="1050" kern="1200" dirty="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AlertData</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alert_data</a:t>
            </a:r>
            <a:r>
              <a:rPr lang="en-US" sz="1050" kern="1200" dirty="0" smtClean="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0"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Update is called once per frame</a:t>
            </a:r>
            <a:endParaRPr lang="en-US" sz="1050" kern="1200" dirty="0">
              <a:solidFill>
                <a:srgbClr val="000000"/>
              </a:solidFill>
              <a:highlight>
                <a:srgbClr val="FFFFFF"/>
              </a:highlight>
              <a:latin typeface="Consolas" panose="020B0609020204030204" pitchFamily="49" charset="0"/>
            </a:endParaRPr>
          </a:p>
          <a:p>
            <a:pPr marL="0"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void</a:t>
            </a:r>
            <a:r>
              <a:rPr lang="en-US" sz="1050" kern="1200" dirty="0">
                <a:solidFill>
                  <a:srgbClr val="000000"/>
                </a:solidFill>
                <a:highlight>
                  <a:srgbClr val="FFFFFF"/>
                </a:highlight>
                <a:latin typeface="Consolas" panose="020B0609020204030204" pitchFamily="49" charset="0"/>
              </a:rPr>
              <a:t> </a:t>
            </a:r>
            <a:r>
              <a:rPr lang="en-US" sz="1050" kern="1200" dirty="0" smtClean="0">
                <a:solidFill>
                  <a:srgbClr val="000000"/>
                </a:solidFill>
                <a:highlight>
                  <a:srgbClr val="FFFFFF"/>
                </a:highlight>
                <a:latin typeface="Consolas" panose="020B0609020204030204" pitchFamily="49" charset="0"/>
              </a:rPr>
              <a:t>Update </a:t>
            </a:r>
            <a:r>
              <a:rPr lang="en-US" sz="1050" kern="1200" dirty="0">
                <a:solidFill>
                  <a:srgbClr val="000000"/>
                </a:solidFill>
                <a:highlight>
                  <a:srgbClr val="FFFFFF"/>
                </a:highlight>
                <a:latin typeface="Consolas" panose="020B0609020204030204" pitchFamily="49" charset="0"/>
              </a:rPr>
              <a:t>() </a:t>
            </a:r>
          </a:p>
          <a:p>
            <a:pPr marL="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sm</a:t>
            </a:r>
            <a:r>
              <a:rPr lang="en-US" sz="1050" kern="1200" dirty="0">
                <a:solidFill>
                  <a:srgbClr val="000000"/>
                </a:solidFill>
                <a:highlight>
                  <a:srgbClr val="FFFFFF"/>
                </a:highlight>
                <a:latin typeface="Consolas" panose="020B0609020204030204" pitchFamily="49" charset="0"/>
              </a:rPr>
              <a:t>==</a:t>
            </a:r>
            <a:r>
              <a:rPr lang="en-US" sz="1050" kern="1200" dirty="0">
                <a:solidFill>
                  <a:srgbClr val="0000FF"/>
                </a:solidFill>
                <a:highlight>
                  <a:srgbClr val="FFFFFF"/>
                </a:highlight>
                <a:latin typeface="Consolas" panose="020B0609020204030204" pitchFamily="49" charset="0"/>
              </a:rPr>
              <a:t>null</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return</a:t>
            </a: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Wait until any frame data is available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sm.AcquireFrame</a:t>
            </a:r>
            <a:r>
              <a:rPr lang="en-US" sz="1050" kern="1200" dirty="0">
                <a:solidFill>
                  <a:srgbClr val="000000"/>
                </a:solidFill>
                <a:highlight>
                  <a:srgbClr val="FFFFFF"/>
                </a:highlight>
                <a:latin typeface="Consolas" panose="020B0609020204030204" pitchFamily="49" charset="0"/>
              </a:rPr>
              <a:t>(</a:t>
            </a:r>
            <a:r>
              <a:rPr lang="en-US" sz="1050" kern="1200" dirty="0">
                <a:solidFill>
                  <a:srgbClr val="0000FF"/>
                </a:solidFill>
                <a:highlight>
                  <a:srgbClr val="FFFFFF"/>
                </a:highlight>
                <a:latin typeface="Consolas" panose="020B0609020204030204" pitchFamily="49" charset="0"/>
              </a:rPr>
              <a:t>false</a:t>
            </a:r>
            <a:r>
              <a:rPr lang="en-US" sz="1050" kern="1200" dirty="0">
                <a:solidFill>
                  <a:srgbClr val="000000"/>
                </a:solidFill>
                <a:highlight>
                  <a:srgbClr val="FFFFFF"/>
                </a:highlight>
                <a:latin typeface="Consolas" panose="020B0609020204030204" pitchFamily="49" charset="0"/>
              </a:rPr>
              <a:t>,0)&lt;</a:t>
            </a:r>
            <a:r>
              <a:rPr lang="en-US" sz="1050" kern="1200" dirty="0" err="1">
                <a:solidFill>
                  <a:srgbClr val="2B91AF"/>
                </a:solidFill>
                <a:highlight>
                  <a:srgbClr val="FFFFFF"/>
                </a:highlight>
                <a:latin typeface="Consolas" panose="020B0609020204030204" pitchFamily="49" charset="0"/>
              </a:rPr>
              <a:t>pxcmStatus</a:t>
            </a:r>
            <a:r>
              <a:rPr lang="en-US" sz="1050" kern="1200" dirty="0" err="1">
                <a:solidFill>
                  <a:srgbClr val="000000"/>
                </a:solidFill>
                <a:highlight>
                  <a:srgbClr val="FFFFFF"/>
                </a:highlight>
                <a:latin typeface="Consolas" panose="020B0609020204030204" pitchFamily="49" charset="0"/>
              </a:rPr>
              <a:t>.PXCM_STATUS_NO_ERROR</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return</a:t>
            </a: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hand_data.Update</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8000"/>
                </a:solidFill>
                <a:highlight>
                  <a:srgbClr val="FFFFFF"/>
                </a:highlight>
                <a:latin typeface="Consolas" panose="020B0609020204030204" pitchFamily="49" charset="0"/>
              </a:rPr>
              <a:t>// </a:t>
            </a:r>
            <a:r>
              <a:rPr lang="en-US" sz="1050" kern="1200" dirty="0" err="1">
                <a:solidFill>
                  <a:srgbClr val="008000"/>
                </a:solidFill>
                <a:highlight>
                  <a:srgbClr val="FFFFFF"/>
                </a:highlight>
                <a:latin typeface="Consolas" panose="020B0609020204030204" pitchFamily="49" charset="0"/>
              </a:rPr>
              <a:t>PXCMHandData</a:t>
            </a:r>
            <a:r>
              <a:rPr lang="en-US" sz="1050" kern="1200" dirty="0">
                <a:solidFill>
                  <a:srgbClr val="008000"/>
                </a:solidFill>
                <a:highlight>
                  <a:srgbClr val="FFFFFF"/>
                </a:highlight>
                <a:latin typeface="Consolas" panose="020B0609020204030204" pitchFamily="49" charset="0"/>
              </a:rPr>
              <a:t> instance should be a global instance so that it </a:t>
            </a:r>
            <a:r>
              <a:rPr lang="en-US" sz="1050" kern="1200" dirty="0" smtClean="0">
                <a:solidFill>
                  <a:srgbClr val="008000"/>
                </a:solidFill>
                <a:highlight>
                  <a:srgbClr val="FFFFFF"/>
                </a:highlight>
                <a:latin typeface="Consolas" panose="020B0609020204030204" pitchFamily="49" charset="0"/>
              </a:rPr>
              <a:t>can </a:t>
            </a:r>
            <a:r>
              <a:rPr lang="en-US" sz="1050" kern="1200" dirty="0">
                <a:solidFill>
                  <a:srgbClr val="008000"/>
                </a:solidFill>
                <a:highlight>
                  <a:srgbClr val="FFFFFF"/>
                </a:highlight>
                <a:latin typeface="Consolas" panose="020B0609020204030204" pitchFamily="49" charset="0"/>
              </a:rPr>
              <a:t>be access in the </a:t>
            </a:r>
            <a:r>
              <a:rPr lang="en-US" sz="1050" kern="1200" dirty="0" smtClean="0">
                <a:solidFill>
                  <a:srgbClr val="008000"/>
                </a:solidFill>
                <a:highlight>
                  <a:srgbClr val="FFFFFF"/>
                </a:highlight>
                <a:latin typeface="Consolas" panose="020B0609020204030204" pitchFamily="49" charset="0"/>
              </a:rPr>
              <a:t>callback</a:t>
            </a:r>
            <a:r>
              <a:rPr lang="en-US" sz="1050" kern="1200" dirty="0">
                <a:solidFill>
                  <a:srgbClr val="008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Retrieve hand tracking data if ready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(hand_data != </a:t>
            </a:r>
            <a:r>
              <a:rPr lang="en-US" sz="1050" kern="1200" dirty="0">
                <a:solidFill>
                  <a:srgbClr val="0000FF"/>
                </a:solidFill>
                <a:highlight>
                  <a:srgbClr val="FFFFFF"/>
                </a:highlight>
                <a:latin typeface="Consolas" panose="020B0609020204030204" pitchFamily="49" charset="0"/>
              </a:rPr>
              <a:t>null</a:t>
            </a:r>
            <a:r>
              <a:rPr lang="en-US" sz="1050" kern="1200" dirty="0">
                <a:solidFill>
                  <a:srgbClr val="000000"/>
                </a:solidFill>
                <a:highlight>
                  <a:srgbClr val="FFFFFF"/>
                </a:highlight>
                <a:latin typeface="Consolas" panose="020B0609020204030204" pitchFamily="49" charset="0"/>
              </a:rPr>
              <a:t>) </a:t>
            </a:r>
          </a:p>
          <a:p>
            <a:pPr marL="0" lvl="0" indent="231775"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DisplayJoints</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hand_data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hand_data.IsAlertFired</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2B91AF"/>
                </a:solidFill>
                <a:highlight>
                  <a:srgbClr val="FFFFFF"/>
                </a:highlight>
                <a:latin typeface="Consolas" panose="020B0609020204030204" pitchFamily="49" charset="0"/>
              </a:rPr>
              <a:t>PXCMHandData</a:t>
            </a:r>
            <a:r>
              <a:rPr lang="en-US" sz="1050" kern="1200" dirty="0" err="1">
                <a:solidFill>
                  <a:srgbClr val="000000"/>
                </a:solidFill>
                <a:highlight>
                  <a:srgbClr val="FFFFFF"/>
                </a:highlight>
                <a:latin typeface="Consolas" panose="020B0609020204030204" pitchFamily="49" charset="0"/>
              </a:rPr>
              <a:t>.</a:t>
            </a:r>
            <a:r>
              <a:rPr lang="en-US" sz="1050" kern="1200" dirty="0" err="1">
                <a:solidFill>
                  <a:srgbClr val="2B91AF"/>
                </a:solidFill>
                <a:highlight>
                  <a:srgbClr val="FFFFFF"/>
                </a:highlight>
                <a:latin typeface="Consolas" panose="020B0609020204030204" pitchFamily="49" charset="0"/>
              </a:rPr>
              <a:t>AlertType</a:t>
            </a:r>
            <a:r>
              <a:rPr lang="en-US" sz="1050" kern="1200" dirty="0" err="1">
                <a:solidFill>
                  <a:srgbClr val="000000"/>
                </a:solidFill>
                <a:highlight>
                  <a:srgbClr val="FFFFFF"/>
                </a:highlight>
                <a:latin typeface="Consolas" panose="020B0609020204030204" pitchFamily="49" charset="0"/>
              </a:rPr>
              <a:t>.ALERT_HAND_CALIBRATED</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alert_data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688975"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Debug</a:t>
            </a:r>
            <a:r>
              <a:rPr lang="en-US" sz="1050" kern="1200" dirty="0" err="1" smtClean="0">
                <a:solidFill>
                  <a:srgbClr val="000000"/>
                </a:solidFill>
                <a:highlight>
                  <a:srgbClr val="FFFFFF"/>
                </a:highlight>
                <a:latin typeface="Consolas" panose="020B0609020204030204" pitchFamily="49" charset="0"/>
              </a:rPr>
              <a:t>.Log</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"Hand calibrated"</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a:t>
            </a:r>
            <a:r>
              <a:rPr lang="en-US" sz="1050" kern="1200" dirty="0" err="1" smtClean="0">
                <a:solidFill>
                  <a:srgbClr val="000000"/>
                </a:solidFill>
                <a:highlight>
                  <a:srgbClr val="FFFFFF"/>
                </a:highlight>
                <a:latin typeface="Consolas" panose="020B0609020204030204" pitchFamily="49" charset="0"/>
              </a:rPr>
              <a:t>hand_data.IsGestureFired</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"tap"</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gesture_data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688975"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Debug</a:t>
            </a:r>
            <a:r>
              <a:rPr lang="en-US" sz="1050" kern="1200" dirty="0" err="1" smtClean="0">
                <a:solidFill>
                  <a:srgbClr val="000000"/>
                </a:solidFill>
                <a:highlight>
                  <a:srgbClr val="FFFFFF"/>
                </a:highlight>
                <a:latin typeface="Consolas" panose="020B0609020204030204" pitchFamily="49" charset="0"/>
              </a:rPr>
              <a:t>.Log</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"Tap gesture fired"</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a:t>
            </a:r>
            <a:r>
              <a:rPr lang="en-US" sz="1050" kern="1200" dirty="0" smtClean="0">
                <a:solidFill>
                  <a:srgbClr val="008000"/>
                </a:solidFill>
                <a:highlight>
                  <a:srgbClr val="FFFFFF"/>
                </a:highlight>
                <a:latin typeface="Consolas" panose="020B0609020204030204" pitchFamily="49" charset="0"/>
              </a:rPr>
              <a:t>Release current </a:t>
            </a:r>
            <a:r>
              <a:rPr lang="en-US" sz="1050" kern="1200" dirty="0">
                <a:solidFill>
                  <a:srgbClr val="008000"/>
                </a:solidFill>
                <a:highlight>
                  <a:srgbClr val="FFFFFF"/>
                </a:highlight>
                <a:latin typeface="Consolas" panose="020B0609020204030204" pitchFamily="49" charset="0"/>
              </a:rPr>
              <a:t>frame so we can process the next frame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sm.ReleaseFrame</a:t>
            </a:r>
            <a:r>
              <a:rPr lang="en-US" sz="1050" kern="1200" dirty="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endParaRPr lang="en-US" sz="1050" kern="1200" dirty="0">
              <a:solidFill>
                <a:prstClr val="black"/>
              </a:solidFill>
              <a:latin typeface="Calibri" panose="020F0502020204030204"/>
            </a:endParaRPr>
          </a:p>
          <a:p>
            <a:pPr marL="0" indent="0">
              <a:spcBef>
                <a:spcPts val="0"/>
              </a:spcBef>
              <a:buNone/>
            </a:pPr>
            <a:endParaRPr lang="en-US" sz="1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26</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972719" y="4117907"/>
            <a:ext cx="6745805" cy="1736713"/>
          </a:xfrm>
          <a:prstGeom prst="rect">
            <a:avLst/>
          </a:prstGeom>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457200" indent="-228600">
              <a:buFont typeface="Courier New" panose="02070309020205020404" pitchFamily="49" charset="0"/>
              <a:buChar char="o"/>
            </a:pPr>
            <a:r>
              <a:rPr lang="en-US" sz="1600" dirty="0" smtClean="0"/>
              <a:t>Listen to one or all events</a:t>
            </a:r>
          </a:p>
          <a:p>
            <a:pPr marL="685800" lvl="2">
              <a:buFont typeface="Courier New" panose="02070309020205020404" pitchFamily="49" charset="0"/>
              <a:buChar char="o"/>
            </a:pPr>
            <a:r>
              <a:rPr lang="en-US" sz="1200" dirty="0">
                <a:solidFill>
                  <a:schemeClr val="tx1"/>
                </a:solidFill>
              </a:rPr>
              <a:t>Constantly checking to determine if an alert </a:t>
            </a:r>
            <a:r>
              <a:rPr lang="en-US" sz="1200" dirty="0" smtClean="0">
                <a:solidFill>
                  <a:schemeClr val="tx1"/>
                </a:solidFill>
              </a:rPr>
              <a:t>/gesture </a:t>
            </a:r>
            <a:r>
              <a:rPr lang="en-US" sz="1200" dirty="0">
                <a:solidFill>
                  <a:schemeClr val="tx1"/>
                </a:solidFill>
              </a:rPr>
              <a:t>event has been raised. </a:t>
            </a:r>
            <a:endParaRPr lang="en-US" sz="1200" dirty="0" smtClean="0">
              <a:solidFill>
                <a:schemeClr val="tx1"/>
              </a:solidFill>
            </a:endParaRPr>
          </a:p>
          <a:p>
            <a:pPr marL="685800" lvl="2">
              <a:buFont typeface="Courier New" panose="02070309020205020404" pitchFamily="49" charset="0"/>
              <a:buChar char="o"/>
            </a:pPr>
            <a:r>
              <a:rPr lang="en-US" sz="1200" dirty="0" smtClean="0">
                <a:solidFill>
                  <a:schemeClr val="tx1"/>
                </a:solidFill>
              </a:rPr>
              <a:t>Used for motion gestures such as pinch and drag</a:t>
            </a:r>
            <a:endParaRPr lang="en-US" sz="1200" dirty="0">
              <a:solidFill>
                <a:schemeClr val="tx1"/>
              </a:solidFill>
            </a:endParaRPr>
          </a:p>
          <a:p>
            <a:pPr marL="685800" lvl="2">
              <a:buFont typeface="Courier New" panose="02070309020205020404" pitchFamily="49" charset="0"/>
              <a:buChar char="o"/>
            </a:pPr>
            <a:r>
              <a:rPr lang="en-US" sz="1200" dirty="0" smtClean="0"/>
              <a:t>Unity base applications cannot execute Unity API in callback polling easier but at the expense of time. </a:t>
            </a:r>
          </a:p>
          <a:p>
            <a:pPr marL="685800" lvl="2">
              <a:buFont typeface="Courier New" panose="02070309020205020404" pitchFamily="49" charset="0"/>
              <a:buChar char="o"/>
            </a:pPr>
            <a:r>
              <a:rPr lang="en-US" sz="1200" dirty="0" smtClean="0"/>
              <a:t>Alternative:</a:t>
            </a:r>
            <a:endParaRPr lang="en-US" sz="1200" dirty="0"/>
          </a:p>
          <a:p>
            <a:pPr marL="857250" lvl="3">
              <a:buFont typeface="Courier New" panose="02070309020205020404" pitchFamily="49" charset="0"/>
              <a:buChar char="o"/>
            </a:pPr>
            <a:r>
              <a:rPr lang="en-US" sz="1200" dirty="0" smtClean="0"/>
              <a:t>Polling and event-handling combined (polling position, callback on “tap”)</a:t>
            </a:r>
            <a:endParaRPr lang="en-US" sz="1400" dirty="0" smtClean="0"/>
          </a:p>
          <a:p>
            <a:pPr marL="457200" lvl="1"/>
            <a:endParaRPr lang="en-US" sz="1400" dirty="0"/>
          </a:p>
        </p:txBody>
      </p:sp>
    </p:spTree>
    <p:extLst>
      <p:ext uri="{BB962C8B-B14F-4D97-AF65-F5344CB8AC3E}">
        <p14:creationId xmlns:p14="http://schemas.microsoft.com/office/powerpoint/2010/main" val="2761532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Tracking Modes</a:t>
            </a:r>
            <a:endParaRPr lang="en-US" sz="5400" dirty="0"/>
          </a:p>
        </p:txBody>
      </p:sp>
    </p:spTree>
    <p:extLst>
      <p:ext uri="{BB962C8B-B14F-4D97-AF65-F5344CB8AC3E}">
        <p14:creationId xmlns:p14="http://schemas.microsoft.com/office/powerpoint/2010/main" val="13380856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Overview</a:t>
            </a:r>
            <a:endParaRPr lang="en-US" dirty="0"/>
          </a:p>
        </p:txBody>
      </p:sp>
      <p:sp>
        <p:nvSpPr>
          <p:cNvPr id="3" name="Content Placeholder 2"/>
          <p:cNvSpPr>
            <a:spLocks noGrp="1"/>
          </p:cNvSpPr>
          <p:nvPr>
            <p:ph type="body" sz="quarter" idx="11"/>
          </p:nvPr>
        </p:nvSpPr>
        <p:spPr>
          <a:xfrm>
            <a:off x="607510" y="3765176"/>
            <a:ext cx="10983383" cy="2502274"/>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sz="2000" dirty="0" smtClean="0"/>
              <a:t>Tracking palm minimum width should be at least 5.5 cm</a:t>
            </a:r>
          </a:p>
          <a:p>
            <a:pPr marL="457200" indent="-228600">
              <a:buFont typeface="Courier New" panose="02070309020205020404" pitchFamily="49" charset="0"/>
              <a:buChar char="o"/>
            </a:pPr>
            <a:r>
              <a:rPr lang="en-US" altLang="ja-JP" sz="2000" dirty="0"/>
              <a:t>VGA (640x480) depth image resolution, up to 0.75m/s</a:t>
            </a:r>
            <a:r>
              <a:rPr lang="en-US" altLang="ja-JP" sz="2000" dirty="0" smtClean="0"/>
              <a:t>.</a:t>
            </a:r>
          </a:p>
          <a:p>
            <a:pPr marL="457200" indent="-228600">
              <a:buFont typeface="Courier New" panose="02070309020205020404" pitchFamily="49" charset="0"/>
              <a:buChar char="o"/>
            </a:pPr>
            <a:r>
              <a:rPr lang="en-US" altLang="ja-JP" sz="2000" dirty="0"/>
              <a:t>HVGA (640x240) depth image resolution, up to 2m/s</a:t>
            </a:r>
            <a:r>
              <a:rPr lang="en-US" altLang="ja-JP" sz="2000" dirty="0" smtClean="0"/>
              <a:t>.</a:t>
            </a:r>
          </a:p>
          <a:p>
            <a:pPr marL="457200" indent="-228600">
              <a:buFont typeface="Courier New" panose="02070309020205020404" pitchFamily="49" charset="0"/>
              <a:buChar char="o"/>
            </a:pPr>
            <a:r>
              <a:rPr lang="en-US" altLang="ja-JP" sz="2000" dirty="0" smtClean="0"/>
              <a:t>Optimal </a:t>
            </a:r>
            <a:r>
              <a:rPr lang="en-US" altLang="ja-JP" sz="2000" dirty="0"/>
              <a:t>frame rate for the depth stream is 60 fps. Hand tracking accuracy may deteriorate for a frame rate below 50 fps.</a:t>
            </a: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28</a:t>
            </a:fld>
            <a:endParaRPr lang="en-US">
              <a:solidFill>
                <a:srgbClr val="FFFFFF"/>
              </a:solidFill>
            </a:endParaRPr>
          </a:p>
        </p:txBody>
      </p:sp>
      <p:cxnSp>
        <p:nvCxnSpPr>
          <p:cNvPr id="5" name="Straight Connector 4"/>
          <p:cNvCxnSpPr/>
          <p:nvPr/>
        </p:nvCxnSpPr>
        <p:spPr>
          <a:xfrm flipV="1">
            <a:off x="-8238" y="737801"/>
            <a:ext cx="4663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3059636494"/>
              </p:ext>
            </p:extLst>
          </p:nvPr>
        </p:nvGraphicFramePr>
        <p:xfrm>
          <a:off x="843472" y="980057"/>
          <a:ext cx="10644501" cy="2662648"/>
        </p:xfrm>
        <a:graphic>
          <a:graphicData uri="http://schemas.openxmlformats.org/drawingml/2006/table">
            <a:tbl>
              <a:tblPr firstRow="1" bandRow="1">
                <a:tableStyleId>{5C22544A-7EE6-4342-B048-85BDC9FD1C3A}</a:tableStyleId>
              </a:tblPr>
              <a:tblGrid>
                <a:gridCol w="1569585"/>
                <a:gridCol w="1045710"/>
                <a:gridCol w="1616153"/>
                <a:gridCol w="1831489"/>
                <a:gridCol w="2140772"/>
                <a:gridCol w="2440792"/>
              </a:tblGrid>
              <a:tr h="368064">
                <a:tc>
                  <a:txBody>
                    <a:bodyPr/>
                    <a:lstStyle/>
                    <a:p>
                      <a:pPr algn="l" fontAlgn="t"/>
                      <a:r>
                        <a:rPr lang="en-US" sz="1200" dirty="0">
                          <a:effectLst/>
                        </a:rPr>
                        <a:t>Tracking Mode</a:t>
                      </a:r>
                    </a:p>
                  </a:txBody>
                  <a:tcPr marL="20411" marR="20411" marT="20411" marB="20411"/>
                </a:tc>
                <a:tc>
                  <a:txBody>
                    <a:bodyPr/>
                    <a:lstStyle/>
                    <a:p>
                      <a:pPr algn="l" fontAlgn="t"/>
                      <a:r>
                        <a:rPr lang="en-US" sz="1200">
                          <a:effectLst/>
                        </a:rPr>
                        <a:t>Hand only?</a:t>
                      </a:r>
                    </a:p>
                  </a:txBody>
                  <a:tcPr marL="20411" marR="20411" marT="20411" marB="20411"/>
                </a:tc>
                <a:tc gridSpan="2">
                  <a:txBody>
                    <a:bodyPr/>
                    <a:lstStyle/>
                    <a:p>
                      <a:pPr algn="l" fontAlgn="t"/>
                      <a:r>
                        <a:rPr lang="en-US" sz="1200" dirty="0">
                          <a:effectLst/>
                        </a:rPr>
                        <a:t>Outputs</a:t>
                      </a:r>
                    </a:p>
                  </a:txBody>
                  <a:tcPr marL="20411" marR="20411" marT="20411" marB="20411"/>
                </a:tc>
                <a:tc hMerge="1">
                  <a:txBody>
                    <a:bodyPr/>
                    <a:lstStyle/>
                    <a:p>
                      <a:endParaRPr lang="en-US"/>
                    </a:p>
                  </a:txBody>
                  <a:tcPr/>
                </a:tc>
                <a:tc>
                  <a:txBody>
                    <a:bodyPr/>
                    <a:lstStyle/>
                    <a:p>
                      <a:pPr algn="l" fontAlgn="t"/>
                      <a:r>
                        <a:rPr lang="en-US" sz="1200" dirty="0">
                          <a:effectLst/>
                        </a:rPr>
                        <a:t>Computational resources</a:t>
                      </a:r>
                    </a:p>
                  </a:txBody>
                  <a:tcPr marL="20411" marR="20411" marT="20411" marB="20411"/>
                </a:tc>
                <a:tc>
                  <a:txBody>
                    <a:bodyPr/>
                    <a:lstStyle/>
                    <a:p>
                      <a:pPr algn="l" fontAlgn="t"/>
                      <a:r>
                        <a:rPr lang="en-US" sz="1200" dirty="0">
                          <a:effectLst/>
                        </a:rPr>
                        <a:t>Limitations</a:t>
                      </a:r>
                    </a:p>
                  </a:txBody>
                  <a:tcPr marL="20411" marR="20411" marT="20411" marB="20411"/>
                </a:tc>
              </a:tr>
              <a:tr h="541478">
                <a:tc>
                  <a:txBody>
                    <a:bodyPr/>
                    <a:lstStyle/>
                    <a:p>
                      <a:pPr algn="ctr" fontAlgn="t"/>
                      <a:r>
                        <a:rPr lang="en-US" sz="2000" dirty="0">
                          <a:effectLst/>
                        </a:rPr>
                        <a:t>Full Hand</a:t>
                      </a:r>
                    </a:p>
                  </a:txBody>
                  <a:tcPr marL="20411" marR="20411" marT="20411" marB="20411"/>
                </a:tc>
                <a:tc>
                  <a:txBody>
                    <a:bodyPr/>
                    <a:lstStyle/>
                    <a:p>
                      <a:pPr algn="l" fontAlgn="t"/>
                      <a:r>
                        <a:rPr lang="en-US" sz="1400">
                          <a:effectLst/>
                        </a:rPr>
                        <a:t>Yes</a:t>
                      </a:r>
                    </a:p>
                  </a:txBody>
                  <a:tcPr marL="20411" marR="20411" marT="20411" marB="20411"/>
                </a:tc>
                <a:tc gridSpan="2">
                  <a:txBody>
                    <a:bodyPr/>
                    <a:lstStyle/>
                    <a:p>
                      <a:pPr algn="l" fontAlgn="t"/>
                      <a:r>
                        <a:rPr lang="en-US" sz="1400" dirty="0">
                          <a:effectLst/>
                        </a:rPr>
                        <a:t>Segmentation image, extremity points, hand side, alerts, joints info, fingers info, openness, gestures</a:t>
                      </a:r>
                    </a:p>
                  </a:txBody>
                  <a:tcPr marL="20411" marR="20411" marT="20411" marB="20411"/>
                </a:tc>
                <a:tc hMerge="1">
                  <a:txBody>
                    <a:bodyPr/>
                    <a:lstStyle/>
                    <a:p>
                      <a:endParaRPr lang="en-US"/>
                    </a:p>
                  </a:txBody>
                  <a:tcPr/>
                </a:tc>
                <a:tc>
                  <a:txBody>
                    <a:bodyPr/>
                    <a:lstStyle/>
                    <a:p>
                      <a:pPr algn="l" fontAlgn="t"/>
                      <a:r>
                        <a:rPr lang="en-US" sz="1400">
                          <a:effectLst/>
                        </a:rPr>
                        <a:t>Highest,</a:t>
                      </a:r>
                      <a:br>
                        <a:rPr lang="en-US" sz="1400">
                          <a:effectLst/>
                        </a:rPr>
                      </a:br>
                      <a:r>
                        <a:rPr lang="en-US" sz="1400">
                          <a:effectLst/>
                        </a:rPr>
                        <a:t>multiple threads</a:t>
                      </a:r>
                    </a:p>
                  </a:txBody>
                  <a:tcPr marL="20411" marR="20411" marT="20411" marB="20411"/>
                </a:tc>
                <a:tc>
                  <a:txBody>
                    <a:bodyPr/>
                    <a:lstStyle/>
                    <a:p>
                      <a:pPr algn="l" fontAlgn="t"/>
                      <a:r>
                        <a:rPr lang="en-US" sz="1400" dirty="0">
                          <a:effectLst/>
                        </a:rPr>
                        <a:t>2 hands, </a:t>
                      </a:r>
                      <a:br>
                        <a:rPr lang="en-US" sz="1400" dirty="0">
                          <a:effectLst/>
                        </a:rPr>
                      </a:br>
                      <a:r>
                        <a:rPr lang="en-US" sz="1400" dirty="0">
                          <a:effectLst/>
                        </a:rPr>
                        <a:t>60 cm range, </a:t>
                      </a:r>
                      <a:br>
                        <a:rPr lang="en-US" sz="1400" dirty="0">
                          <a:effectLst/>
                        </a:rPr>
                      </a:br>
                      <a:r>
                        <a:rPr lang="en-US" sz="1400" dirty="0">
                          <a:effectLst/>
                        </a:rPr>
                        <a:t>slower hand speed</a:t>
                      </a:r>
                    </a:p>
                  </a:txBody>
                  <a:tcPr marL="20411" marR="20411" marT="20411" marB="20411"/>
                </a:tc>
              </a:tr>
              <a:tr h="541478">
                <a:tc>
                  <a:txBody>
                    <a:bodyPr/>
                    <a:lstStyle/>
                    <a:p>
                      <a:pPr algn="ctr" fontAlgn="t"/>
                      <a:r>
                        <a:rPr lang="en-US" sz="2000">
                          <a:effectLst/>
                        </a:rPr>
                        <a:t>Extremities</a:t>
                      </a:r>
                    </a:p>
                  </a:txBody>
                  <a:tcPr marL="20411" marR="20411" marT="20411" marB="20411"/>
                </a:tc>
                <a:tc>
                  <a:txBody>
                    <a:bodyPr/>
                    <a:lstStyle/>
                    <a:p>
                      <a:pPr algn="l" fontAlgn="t"/>
                      <a:r>
                        <a:rPr lang="en-US" sz="1400">
                          <a:effectLst/>
                        </a:rPr>
                        <a:t>Yes</a:t>
                      </a:r>
                    </a:p>
                  </a:txBody>
                  <a:tcPr marL="20411" marR="20411" marT="20411" marB="20411"/>
                </a:tc>
                <a:tc>
                  <a:txBody>
                    <a:bodyPr/>
                    <a:lstStyle/>
                    <a:p>
                      <a:pPr algn="l" fontAlgn="t"/>
                      <a:r>
                        <a:rPr lang="en-US" sz="1400" dirty="0" smtClean="0">
                          <a:effectLst/>
                        </a:rPr>
                        <a:t>Extremity </a:t>
                      </a:r>
                      <a:r>
                        <a:rPr lang="en-US" sz="1400" dirty="0">
                          <a:effectLst/>
                        </a:rPr>
                        <a:t>points</a:t>
                      </a:r>
                      <a:r>
                        <a:rPr lang="en-US" sz="1400" dirty="0" smtClean="0">
                          <a:effectLst/>
                        </a:rPr>
                        <a:t>, </a:t>
                      </a:r>
                      <a:r>
                        <a:rPr lang="en-US" sz="1400" dirty="0">
                          <a:effectLst/>
                        </a:rPr>
                        <a:t>alerts</a:t>
                      </a:r>
                    </a:p>
                  </a:txBody>
                  <a:tcPr marL="20411" marR="20411" marT="20411" marB="20411"/>
                </a:tc>
                <a:tc>
                  <a:txBody>
                    <a:bodyPr/>
                    <a:lstStyle/>
                    <a:p>
                      <a:pPr algn="l" fontAlgn="t"/>
                      <a:r>
                        <a:rPr lang="en-US" sz="1400" dirty="0" smtClean="0">
                          <a:solidFill>
                            <a:srgbClr val="FF0000"/>
                          </a:solidFill>
                          <a:effectLst/>
                        </a:rPr>
                        <a:t>Not</a:t>
                      </a:r>
                      <a:r>
                        <a:rPr lang="en-US" sz="1400" baseline="0" dirty="0" smtClean="0">
                          <a:solidFill>
                            <a:srgbClr val="FF0000"/>
                          </a:solidFill>
                          <a:effectLst/>
                        </a:rPr>
                        <a:t> available:</a:t>
                      </a:r>
                    </a:p>
                    <a:p>
                      <a:pPr algn="l" fontAlgn="t"/>
                      <a:r>
                        <a:rPr lang="en-US" sz="1400" dirty="0" smtClean="0">
                          <a:solidFill>
                            <a:srgbClr val="FF0000"/>
                          </a:solidFill>
                          <a:effectLst/>
                        </a:rPr>
                        <a:t>Gestures,</a:t>
                      </a:r>
                      <a:r>
                        <a:rPr lang="en-US" sz="1400" baseline="0" dirty="0" smtClean="0">
                          <a:solidFill>
                            <a:srgbClr val="FF0000"/>
                          </a:solidFill>
                          <a:effectLst/>
                        </a:rPr>
                        <a:t> finder data, openness, gestures</a:t>
                      </a:r>
                      <a:endParaRPr lang="en-US" sz="1400" dirty="0">
                        <a:solidFill>
                          <a:srgbClr val="FF0000"/>
                        </a:solidFill>
                        <a:effectLst/>
                      </a:endParaRPr>
                    </a:p>
                  </a:txBody>
                  <a:tcPr marL="20411" marR="20411" marT="20411" marB="20411"/>
                </a:tc>
                <a:tc>
                  <a:txBody>
                    <a:bodyPr/>
                    <a:lstStyle/>
                    <a:p>
                      <a:pPr algn="l" fontAlgn="t"/>
                      <a:r>
                        <a:rPr lang="en-US" sz="1400">
                          <a:effectLst/>
                        </a:rPr>
                        <a:t>Medium,</a:t>
                      </a:r>
                      <a:br>
                        <a:rPr lang="en-US" sz="1400">
                          <a:effectLst/>
                        </a:rPr>
                      </a:br>
                      <a:r>
                        <a:rPr lang="en-US" sz="1400">
                          <a:effectLst/>
                        </a:rPr>
                        <a:t>single thread</a:t>
                      </a:r>
                    </a:p>
                  </a:txBody>
                  <a:tcPr marL="20411" marR="20411" marT="20411" marB="20411"/>
                </a:tc>
                <a:tc>
                  <a:txBody>
                    <a:bodyPr/>
                    <a:lstStyle/>
                    <a:p>
                      <a:pPr algn="l" fontAlgn="t"/>
                      <a:r>
                        <a:rPr lang="en-US" sz="1400">
                          <a:effectLst/>
                        </a:rPr>
                        <a:t>2 hands, </a:t>
                      </a:r>
                      <a:br>
                        <a:rPr lang="en-US" sz="1400">
                          <a:effectLst/>
                        </a:rPr>
                      </a:br>
                      <a:r>
                        <a:rPr lang="en-US" sz="1400">
                          <a:effectLst/>
                        </a:rPr>
                        <a:t>60 cm range, </a:t>
                      </a:r>
                      <a:br>
                        <a:rPr lang="en-US" sz="1400">
                          <a:effectLst/>
                        </a:rPr>
                      </a:br>
                      <a:r>
                        <a:rPr lang="en-US" sz="1400">
                          <a:effectLst/>
                        </a:rPr>
                        <a:t>medium hand speed</a:t>
                      </a:r>
                    </a:p>
                  </a:txBody>
                  <a:tcPr marL="20411" marR="20411" marT="20411" marB="20411"/>
                </a:tc>
              </a:tr>
              <a:tr h="541478">
                <a:tc>
                  <a:txBody>
                    <a:bodyPr/>
                    <a:lstStyle/>
                    <a:p>
                      <a:pPr algn="ctr" fontAlgn="t"/>
                      <a:r>
                        <a:rPr lang="en-US" sz="2000" dirty="0">
                          <a:effectLst/>
                        </a:rPr>
                        <a:t>Blob</a:t>
                      </a:r>
                    </a:p>
                  </a:txBody>
                  <a:tcPr marL="20411" marR="20411" marT="20411" marB="20411"/>
                </a:tc>
                <a:tc>
                  <a:txBody>
                    <a:bodyPr/>
                    <a:lstStyle/>
                    <a:p>
                      <a:pPr algn="l" fontAlgn="t"/>
                      <a:r>
                        <a:rPr lang="en-US" sz="1400">
                          <a:effectLst/>
                        </a:rPr>
                        <a:t>No</a:t>
                      </a:r>
                    </a:p>
                  </a:txBody>
                  <a:tcPr marL="20411" marR="20411" marT="20411" marB="20411"/>
                </a:tc>
                <a:tc gridSpan="2">
                  <a:txBody>
                    <a:bodyPr/>
                    <a:lstStyle/>
                    <a:p>
                      <a:pPr algn="l" fontAlgn="t"/>
                      <a:r>
                        <a:rPr lang="en-US" sz="1400" dirty="0">
                          <a:effectLst/>
                        </a:rPr>
                        <a:t>Segmentation image, extremity points, contour line</a:t>
                      </a:r>
                    </a:p>
                  </a:txBody>
                  <a:tcPr marL="20411" marR="20411" marT="20411" marB="20411"/>
                </a:tc>
                <a:tc hMerge="1">
                  <a:txBody>
                    <a:bodyPr/>
                    <a:lstStyle/>
                    <a:p>
                      <a:endParaRPr lang="en-US"/>
                    </a:p>
                  </a:txBody>
                  <a:tcPr/>
                </a:tc>
                <a:tc>
                  <a:txBody>
                    <a:bodyPr/>
                    <a:lstStyle/>
                    <a:p>
                      <a:pPr algn="l" fontAlgn="t"/>
                      <a:r>
                        <a:rPr lang="en-US" sz="1400">
                          <a:effectLst/>
                        </a:rPr>
                        <a:t>Low,</a:t>
                      </a:r>
                      <a:br>
                        <a:rPr lang="en-US" sz="1400">
                          <a:effectLst/>
                        </a:rPr>
                      </a:br>
                      <a:r>
                        <a:rPr lang="en-US" sz="1400">
                          <a:effectLst/>
                        </a:rPr>
                        <a:t>single thread</a:t>
                      </a:r>
                    </a:p>
                  </a:txBody>
                  <a:tcPr marL="20411" marR="20411" marT="20411" marB="20411"/>
                </a:tc>
                <a:tc>
                  <a:txBody>
                    <a:bodyPr/>
                    <a:lstStyle/>
                    <a:p>
                      <a:pPr algn="l" fontAlgn="t"/>
                      <a:r>
                        <a:rPr lang="en-US" sz="1400" dirty="0">
                          <a:effectLst/>
                        </a:rPr>
                        <a:t>4 objects, </a:t>
                      </a:r>
                      <a:br>
                        <a:rPr lang="en-US" sz="1400" dirty="0">
                          <a:effectLst/>
                        </a:rPr>
                      </a:br>
                      <a:r>
                        <a:rPr lang="en-US" sz="1400" dirty="0">
                          <a:effectLst/>
                        </a:rPr>
                        <a:t>100 cm range,</a:t>
                      </a:r>
                      <a:br>
                        <a:rPr lang="en-US" sz="1400" dirty="0">
                          <a:effectLst/>
                        </a:rPr>
                      </a:br>
                      <a:r>
                        <a:rPr lang="en-US" sz="1400" dirty="0">
                          <a:effectLst/>
                        </a:rPr>
                        <a:t>fast speed</a:t>
                      </a:r>
                    </a:p>
                  </a:txBody>
                  <a:tcPr marL="20411" marR="20411" marT="20411" marB="20411"/>
                </a:tc>
              </a:tr>
            </a:tbl>
          </a:graphicData>
        </a:graphic>
      </p:graphicFrame>
    </p:spTree>
    <p:extLst>
      <p:ext uri="{BB962C8B-B14F-4D97-AF65-F5344CB8AC3E}">
        <p14:creationId xmlns:p14="http://schemas.microsoft.com/office/powerpoint/2010/main" val="49947515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Skeletal</a:t>
            </a:r>
            <a:endParaRPr lang="en-US" dirty="0"/>
          </a:p>
        </p:txBody>
      </p:sp>
      <p:sp>
        <p:nvSpPr>
          <p:cNvPr id="3" name="Content Placeholder 2"/>
          <p:cNvSpPr>
            <a:spLocks noGrp="1"/>
          </p:cNvSpPr>
          <p:nvPr>
            <p:ph type="body" sz="quarter" idx="11"/>
          </p:nvPr>
        </p:nvSpPr>
        <p:spPr>
          <a:xfrm>
            <a:off x="607510" y="830268"/>
            <a:ext cx="10983383" cy="5437182"/>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dirty="0" smtClean="0"/>
              <a:t>Avoid</a:t>
            </a:r>
          </a:p>
          <a:p>
            <a:pPr marL="685800" lvl="2">
              <a:buFont typeface="Courier New" panose="02070309020205020404" pitchFamily="49" charset="0"/>
              <a:buChar char="o"/>
            </a:pPr>
            <a:r>
              <a:rPr lang="en-US" dirty="0" smtClean="0"/>
              <a:t>Using blob + skeletal tracking together (Skeletal provides extremity tracking)</a:t>
            </a:r>
          </a:p>
          <a:p>
            <a:pPr marL="685800" lvl="2">
              <a:buFont typeface="Courier New" panose="02070309020205020404" pitchFamily="49" charset="0"/>
              <a:buChar char="o"/>
            </a:pPr>
            <a:r>
              <a:rPr lang="en-US" dirty="0" smtClean="0"/>
              <a:t>Strong occlusion of hands, I.E hand behind object </a:t>
            </a:r>
          </a:p>
          <a:p>
            <a:pPr marL="685800" lvl="2">
              <a:buFont typeface="Courier New" panose="02070309020205020404" pitchFamily="49" charset="0"/>
              <a:buChar char="o"/>
            </a:pPr>
            <a:r>
              <a:rPr lang="en-US" dirty="0" smtClean="0"/>
              <a:t>Hands near the face, or other object</a:t>
            </a:r>
          </a:p>
          <a:p>
            <a:pPr marL="685800" lvl="2">
              <a:buFont typeface="Courier New" panose="02070309020205020404" pitchFamily="49" charset="0"/>
              <a:buChar char="o"/>
            </a:pPr>
            <a:r>
              <a:rPr lang="en-US" dirty="0" smtClean="0"/>
              <a:t>Hands near the camera field of view edge</a:t>
            </a:r>
          </a:p>
          <a:p>
            <a:pPr marL="685800" lvl="2">
              <a:buFont typeface="Courier New" panose="02070309020205020404" pitchFamily="49" charset="0"/>
              <a:buChar char="o"/>
            </a:pPr>
            <a:r>
              <a:rPr lang="en-US" dirty="0"/>
              <a:t>The use the unnecessary joints (don’t query if not needed) </a:t>
            </a:r>
            <a:endParaRPr lang="en-US" dirty="0" smtClean="0"/>
          </a:p>
          <a:p>
            <a:pPr marL="685800" lvl="2">
              <a:buFont typeface="Courier New" panose="02070309020205020404" pitchFamily="49" charset="0"/>
              <a:buChar char="o"/>
            </a:pPr>
            <a:r>
              <a:rPr lang="en-US" dirty="0" smtClean="0"/>
              <a:t>Accuracy deteriorates frame </a:t>
            </a:r>
            <a:r>
              <a:rPr lang="en-US" dirty="0"/>
              <a:t>rate below 50 fps</a:t>
            </a:r>
            <a:r>
              <a:rPr lang="en-US" dirty="0" smtClean="0"/>
              <a:t>. (depth </a:t>
            </a:r>
            <a:r>
              <a:rPr lang="en-US" dirty="0"/>
              <a:t>stream </a:t>
            </a:r>
            <a:r>
              <a:rPr lang="en-US" dirty="0" smtClean="0"/>
              <a:t>&gt;= 60 </a:t>
            </a:r>
            <a:r>
              <a:rPr lang="en-US" dirty="0"/>
              <a:t>fps. </a:t>
            </a:r>
            <a:r>
              <a:rPr lang="en-US" dirty="0" smtClean="0"/>
              <a:t>)</a:t>
            </a:r>
            <a:endParaRPr lang="en-US" dirty="0"/>
          </a:p>
          <a:p>
            <a:pPr marL="457200" indent="-228600">
              <a:buFont typeface="Courier New" panose="02070309020205020404" pitchFamily="49" charset="0"/>
              <a:buChar char="o"/>
            </a:pPr>
            <a:r>
              <a:rPr lang="en-US" dirty="0" smtClean="0"/>
              <a:t>Roll </a:t>
            </a:r>
            <a:r>
              <a:rPr lang="en-US" dirty="0"/>
              <a:t>your own gestures</a:t>
            </a:r>
          </a:p>
          <a:p>
            <a:pPr marL="685800" lvl="2">
              <a:buFont typeface="Courier New" panose="02070309020205020404" pitchFamily="49" charset="0"/>
              <a:buChar char="o"/>
            </a:pPr>
            <a:r>
              <a:rPr lang="en-US" dirty="0" smtClean="0"/>
              <a:t>Track specific joints to create new gesture like interaction (pinch, grab, etc.)</a:t>
            </a:r>
          </a:p>
          <a:p>
            <a:pPr marL="685800" lvl="2">
              <a:buFont typeface="Courier New" panose="02070309020205020404" pitchFamily="49" charset="0"/>
              <a:buChar char="o"/>
            </a:pPr>
            <a:r>
              <a:rPr lang="en-US" dirty="0" smtClean="0"/>
              <a:t>Avoid unnecessary CPU cost only subset of the 22 joints</a:t>
            </a:r>
            <a:endParaRPr lang="en-US" sz="2400" dirty="0"/>
          </a:p>
          <a:p>
            <a:pPr marL="457200" lvl="1">
              <a:buFont typeface="Courier New" panose="02070309020205020404" pitchFamily="49" charset="0"/>
              <a:buChar char="o"/>
            </a:pPr>
            <a:r>
              <a:rPr lang="en-US" sz="2400" dirty="0"/>
              <a:t> </a:t>
            </a:r>
            <a:r>
              <a:rPr lang="en-US" sz="2400" dirty="0" smtClean="0"/>
              <a:t>Combination of Joint Gesture tracking:</a:t>
            </a:r>
          </a:p>
          <a:p>
            <a:pPr lvl="3">
              <a:buFont typeface="Courier New" panose="02070309020205020404" pitchFamily="49" charset="0"/>
              <a:buChar char="o"/>
            </a:pPr>
            <a:r>
              <a:rPr lang="en-US" dirty="0" smtClean="0"/>
              <a:t>Tracking center hand position as pointer</a:t>
            </a:r>
          </a:p>
          <a:p>
            <a:pPr lvl="3">
              <a:buFont typeface="Courier New" panose="02070309020205020404" pitchFamily="49" charset="0"/>
              <a:buChar char="o"/>
            </a:pPr>
            <a:r>
              <a:rPr lang="en-US" dirty="0" smtClean="0"/>
              <a:t>Execute / select command with recognized gesture (fist, tap, etc</a:t>
            </a:r>
            <a:r>
              <a:rPr lang="en-US" dirty="0"/>
              <a:t>.</a:t>
            </a:r>
            <a:r>
              <a:rPr lang="en-US" dirty="0" smtClean="0"/>
              <a:t>)</a:t>
            </a:r>
          </a:p>
          <a:p>
            <a:pPr marL="457200" lvl="1">
              <a:buFont typeface="Courier New" panose="02070309020205020404" pitchFamily="49" charset="0"/>
              <a:buChar char="o"/>
            </a:pP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29</a:t>
            </a:fld>
            <a:endParaRPr lang="en-US">
              <a:solidFill>
                <a:srgbClr val="FFFFFF"/>
              </a:solidFill>
            </a:endParaRPr>
          </a:p>
        </p:txBody>
      </p:sp>
      <p:cxnSp>
        <p:nvCxnSpPr>
          <p:cNvPr id="5" name="Straight Connector 4"/>
          <p:cNvCxnSpPr/>
          <p:nvPr/>
        </p:nvCxnSpPr>
        <p:spPr>
          <a:xfrm flipV="1">
            <a:off x="-8238" y="737801"/>
            <a:ext cx="44805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89605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Module Structure</a:t>
            </a:r>
            <a:endParaRPr lang="en-US" sz="5400" dirty="0"/>
          </a:p>
        </p:txBody>
      </p:sp>
    </p:spTree>
    <p:extLst>
      <p:ext uri="{BB962C8B-B14F-4D97-AF65-F5344CB8AC3E}">
        <p14:creationId xmlns:p14="http://schemas.microsoft.com/office/powerpoint/2010/main" val="70894701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Skeletal Code</a:t>
            </a:r>
            <a:endParaRPr lang="en-US" dirty="0"/>
          </a:p>
        </p:txBody>
      </p:sp>
      <p:sp>
        <p:nvSpPr>
          <p:cNvPr id="3" name="Content Placeholder 2"/>
          <p:cNvSpPr>
            <a:spLocks noGrp="1"/>
          </p:cNvSpPr>
          <p:nvPr>
            <p:ph type="body" sz="quarter" idx="11"/>
          </p:nvPr>
        </p:nvSpPr>
        <p:spPr>
          <a:xfrm>
            <a:off x="515042" y="821599"/>
            <a:ext cx="10983383" cy="5076281"/>
          </a:xfrm>
        </p:spPr>
        <p:txBody>
          <a:bodyPr/>
          <a:lstStyle/>
          <a:p>
            <a:pPr marL="0" indent="0">
              <a:spcBef>
                <a:spcPts val="0"/>
              </a:spcBef>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spcBef>
                <a:spcPts val="0"/>
              </a:spcBef>
              <a:buNone/>
            </a:pPr>
            <a:r>
              <a:rPr lang="en-US" sz="1000" dirty="0">
                <a:solidFill>
                  <a:srgbClr val="000000"/>
                </a:solidFill>
                <a:highlight>
                  <a:srgbClr val="FFFFFF"/>
                </a:highlight>
                <a:latin typeface="Consolas" panose="020B0609020204030204" pitchFamily="49" charset="0"/>
              </a:rPr>
              <a:t>{</a:t>
            </a: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8000"/>
                </a:solidFill>
                <a:highlight>
                  <a:srgbClr val="FFFFFF"/>
                </a:highlight>
                <a:latin typeface="Consolas" panose="020B0609020204030204" pitchFamily="49" charset="0"/>
              </a:rPr>
              <a:t>/* Wait until any frame data is available */</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(hand_data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hand_data.Update</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 </a:t>
            </a:r>
            <a:r>
              <a:rPr lang="en-US" sz="1000" dirty="0" err="1" smtClean="0">
                <a:solidFill>
                  <a:srgbClr val="000000"/>
                </a:solidFill>
                <a:highlight>
                  <a:srgbClr val="FFFFFF"/>
                </a:highlight>
                <a:latin typeface="Consolas" panose="020B0609020204030204" pitchFamily="49" charset="0"/>
              </a:rPr>
              <a:t>hand_data.QueryNumberOfHands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 Query the number of tracked hands*/</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 0;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&lt;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8000"/>
                </a:solidFill>
                <a:highlight>
                  <a:srgbClr val="FFFFFF"/>
                </a:highlight>
                <a:latin typeface="Consolas" panose="020B0609020204030204" pitchFamily="49" charset="0"/>
              </a:rPr>
              <a:t>/* Get hand by time of </a:t>
            </a:r>
            <a:r>
              <a:rPr lang="en-US" sz="1000" dirty="0" err="1" smtClean="0">
                <a:solidFill>
                  <a:srgbClr val="008000"/>
                </a:solidFill>
                <a:highlight>
                  <a:srgbClr val="FFFFFF"/>
                </a:highlight>
                <a:latin typeface="Consolas" panose="020B0609020204030204" pitchFamily="49" charset="0"/>
              </a:rPr>
              <a:t>appearence</a:t>
            </a:r>
            <a:r>
              <a:rPr lang="en-US" sz="1000" dirty="0" smtClean="0">
                <a:solidFill>
                  <a:srgbClr val="008000"/>
                </a:solidFill>
                <a:highlight>
                  <a:srgbClr val="FFFFFF"/>
                </a:highlight>
                <a:latin typeface="Consolas" panose="020B0609020204030204" pitchFamily="49" charset="0"/>
              </a:rPr>
              <a:t> */</a:t>
            </a:r>
            <a:endParaRPr lang="en-US" sz="1000" dirty="0" smtClean="0">
              <a:solidFill>
                <a:srgbClr val="000000"/>
              </a:solidFill>
              <a:highlight>
                <a:srgbClr val="FFFFFF"/>
              </a:highlight>
              <a:latin typeface="Consolas" panose="020B0609020204030204" pitchFamily="49" charset="0"/>
            </a:endParaRPr>
          </a:p>
          <a:p>
            <a:pPr marL="68580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hand_data.QueryHandData</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PXCMHandData.AccessOrderType.ACCESS_ORDER_BY_TIME</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handData</a:t>
            </a:r>
            <a:r>
              <a:rPr lang="en-US" sz="1000" dirty="0" smtClean="0">
                <a:solidFill>
                  <a:srgbClr val="000000"/>
                </a:solidFill>
                <a:highlight>
                  <a:srgbClr val="FFFFFF"/>
                </a:highlight>
                <a:latin typeface="Consolas" panose="020B0609020204030204" pitchFamily="49" charset="0"/>
              </a:rPr>
              <a:t>) == pxcmStatus.PXCM_STATUS_NO_ERROR)</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handData.QueryBodySide</a:t>
            </a:r>
            <a:r>
              <a:rPr lang="en-US" sz="1000" dirty="0" smtClean="0">
                <a:solidFill>
                  <a:srgbClr val="000000"/>
                </a:solidFill>
                <a:highlight>
                  <a:srgbClr val="FFFFFF"/>
                </a:highlight>
                <a:latin typeface="Consolas" panose="020B0609020204030204" pitchFamily="49" charset="0"/>
              </a:rPr>
              <a:t>());</a:t>
            </a: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print this hand </a:t>
            </a:r>
            <a:r>
              <a:rPr lang="en-US" sz="1000" dirty="0" err="1">
                <a:solidFill>
                  <a:srgbClr val="008000"/>
                </a:solidFill>
                <a:highlight>
                  <a:srgbClr val="FFFFFF"/>
                </a:highlight>
                <a:latin typeface="Consolas" panose="020B0609020204030204" pitchFamily="49" charset="0"/>
              </a:rPr>
              <a:t>bodyside</a:t>
            </a:r>
            <a:r>
              <a:rPr lang="en-US" sz="1000" dirty="0">
                <a:solidFill>
                  <a:srgbClr val="008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j = 0; j &lt; </a:t>
            </a:r>
            <a:r>
              <a:rPr lang="en-US" sz="1000" dirty="0" err="1" smtClean="0">
                <a:solidFill>
                  <a:srgbClr val="000000"/>
                </a:solidFill>
                <a:highlight>
                  <a:srgbClr val="FFFFFF"/>
                </a:highlight>
                <a:latin typeface="Consolas" panose="020B0609020204030204" pitchFamily="49" charset="0"/>
              </a:rPr>
              <a:t>PXCMHandData.NUMBER_OF_JOINTS</a:t>
            </a:r>
            <a:r>
              <a:rPr lang="en-US" sz="1000" dirty="0" smtClean="0">
                <a:solidFill>
                  <a:srgbClr val="000000"/>
                </a:solidFill>
                <a:highlight>
                  <a:srgbClr val="FFFFFF"/>
                </a:highlight>
                <a:latin typeface="Consolas" panose="020B0609020204030204" pitchFamily="49" charset="0"/>
              </a:rPr>
              <a:t>; j++) </a:t>
            </a:r>
            <a:r>
              <a:rPr lang="en-US" sz="1000" dirty="0">
                <a:solidFill>
                  <a:srgbClr val="008000"/>
                </a:solidFill>
                <a:highlight>
                  <a:srgbClr val="FFFFFF"/>
                </a:highlight>
                <a:latin typeface="Consolas" panose="020B0609020204030204" pitchFamily="49" charset="0"/>
              </a:rPr>
              <a:t>/* Query tracked joints</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Return the tracked joint data for a specific joint*/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handData.QueryTrackedJoint</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PXCMHandData.JointType</a:t>
            </a:r>
            <a:r>
              <a:rPr lang="en-US" sz="1000" dirty="0" smtClean="0">
                <a:solidFill>
                  <a:srgbClr val="000000"/>
                </a:solidFill>
                <a:highlight>
                  <a:srgbClr val="FFFFFF"/>
                </a:highlight>
                <a:latin typeface="Consolas" panose="020B0609020204030204" pitchFamily="49" charset="0"/>
              </a:rPr>
              <a:t>) j,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jointData</a:t>
            </a: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endParaRPr lang="en-US" sz="1000" dirty="0" smtClean="0">
              <a:solidFill>
                <a:srgbClr val="008000"/>
              </a:solidFill>
              <a:highlight>
                <a:srgbClr val="FFFFFF"/>
              </a:highlight>
              <a:latin typeface="Consolas" panose="020B0609020204030204" pitchFamily="49" charset="0"/>
            </a:endParaRP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Print </a:t>
            </a:r>
            <a:r>
              <a:rPr lang="en-US" sz="1000" dirty="0">
                <a:solidFill>
                  <a:srgbClr val="008000"/>
                </a:solidFill>
                <a:highlight>
                  <a:srgbClr val="FFFFFF"/>
                </a:highlight>
                <a:latin typeface="Consolas" panose="020B0609020204030204" pitchFamily="49" charset="0"/>
              </a:rPr>
              <a:t>this joints world position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jointData.positionWorld</a:t>
            </a:r>
            <a:r>
              <a:rPr lang="en-US" sz="1000" dirty="0" smtClean="0">
                <a:solidFill>
                  <a:srgbClr val="000000"/>
                </a:solidFill>
                <a:highlight>
                  <a:srgbClr val="FFFFFF"/>
                </a:highlight>
                <a:latin typeface="Consolas" panose="020B0609020204030204" pitchFamily="49" charset="0"/>
              </a:rPr>
              <a:t>); </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hand_data.Dispose</a:t>
            </a:r>
            <a:r>
              <a:rPr lang="en-US" sz="1000" dirty="0" smtClean="0">
                <a:solidFill>
                  <a:srgbClr val="000000"/>
                </a:solidFill>
                <a:highlight>
                  <a:srgbClr val="FFFFFF"/>
                </a:highlight>
                <a:latin typeface="Consolas" panose="020B0609020204030204" pitchFamily="49" charset="0"/>
              </a:rPr>
              <a:t>(); </a:t>
            </a:r>
          </a:p>
          <a:p>
            <a:pPr marL="228600" indent="0">
              <a:spcBef>
                <a:spcPts val="0"/>
              </a:spcBef>
              <a:buNone/>
            </a:pPr>
            <a:r>
              <a:rPr lang="en-US" sz="1000" dirty="0" smtClean="0">
                <a:solidFill>
                  <a:srgbClr val="000000"/>
                </a:solidFill>
                <a:highlight>
                  <a:srgbClr val="FFFFFF"/>
                </a:highlight>
                <a:latin typeface="Consolas" panose="020B0609020204030204" pitchFamily="49" charset="0"/>
              </a:rPr>
              <a:t>}</a:t>
            </a:r>
          </a:p>
          <a:p>
            <a:pPr marL="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0" indent="0">
              <a:spcBef>
                <a:spcPts val="0"/>
              </a:spcBef>
              <a:buNone/>
            </a:pPr>
            <a:endParaRPr lang="en-US" sz="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30</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2470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Extremities</a:t>
            </a:r>
            <a:endParaRPr lang="en-US" dirty="0"/>
          </a:p>
        </p:txBody>
      </p:sp>
      <p:sp>
        <p:nvSpPr>
          <p:cNvPr id="3" name="Content Placeholder 2"/>
          <p:cNvSpPr>
            <a:spLocks noGrp="1"/>
          </p:cNvSpPr>
          <p:nvPr>
            <p:ph type="body" sz="quarter" idx="11"/>
          </p:nvPr>
        </p:nvSpPr>
        <p:spPr>
          <a:xfrm>
            <a:off x="607510" y="830268"/>
            <a:ext cx="10983383" cy="5437182"/>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dirty="0" smtClean="0"/>
              <a:t>Notes</a:t>
            </a:r>
            <a:endParaRPr lang="en-US" dirty="0" smtClean="0"/>
          </a:p>
          <a:p>
            <a:pPr marL="685800" lvl="2">
              <a:buFont typeface="Courier New" panose="02070309020205020404" pitchFamily="49" charset="0"/>
              <a:buChar char="o"/>
            </a:pPr>
            <a:r>
              <a:rPr lang="en-US" dirty="0" smtClean="0"/>
              <a:t>Utilize extremities </a:t>
            </a:r>
            <a:r>
              <a:rPr lang="en-US" dirty="0"/>
              <a:t>tracking mode when </a:t>
            </a:r>
            <a:r>
              <a:rPr lang="en-US" dirty="0" smtClean="0"/>
              <a:t>you only need </a:t>
            </a:r>
            <a:r>
              <a:rPr lang="en-US" dirty="0"/>
              <a:t>to access the </a:t>
            </a:r>
            <a:r>
              <a:rPr lang="en-US" dirty="0" smtClean="0"/>
              <a:t>entire hand </a:t>
            </a:r>
            <a:r>
              <a:rPr lang="en-US" dirty="0"/>
              <a:t>location. </a:t>
            </a:r>
            <a:endParaRPr lang="en-US" dirty="0" smtClean="0"/>
          </a:p>
          <a:p>
            <a:pPr marL="685800" lvl="2">
              <a:buFont typeface="Courier New" panose="02070309020205020404" pitchFamily="49" charset="0"/>
              <a:buChar char="o"/>
            </a:pPr>
            <a:r>
              <a:rPr lang="en-US" altLang="ja-JP" dirty="0"/>
              <a:t>The extremities mode conserves resources such as CPU, power, computation threads and memory</a:t>
            </a:r>
            <a:r>
              <a:rPr lang="en-US" altLang="ja-JP" dirty="0" smtClean="0"/>
              <a:t>.</a:t>
            </a:r>
          </a:p>
          <a:p>
            <a:pPr marL="685800" lvl="2">
              <a:buFont typeface="Courier New" panose="02070309020205020404" pitchFamily="49" charset="0"/>
              <a:buChar char="o"/>
            </a:pPr>
            <a:r>
              <a:rPr lang="en-US" dirty="0" smtClean="0"/>
              <a:t>Despite being part of the Hand Module, when in the extremity mode you do not have access to the following:</a:t>
            </a:r>
          </a:p>
          <a:p>
            <a:pPr marL="1028700" lvl="4">
              <a:buFont typeface="Courier New" panose="02070309020205020404" pitchFamily="49" charset="0"/>
              <a:buChar char="o"/>
            </a:pPr>
            <a:r>
              <a:rPr lang="en-US" dirty="0" smtClean="0"/>
              <a:t>Gestures</a:t>
            </a:r>
          </a:p>
          <a:p>
            <a:pPr marL="1028700" lvl="4">
              <a:buFont typeface="Courier New" panose="02070309020205020404" pitchFamily="49" charset="0"/>
              <a:buChar char="o"/>
            </a:pPr>
            <a:r>
              <a:rPr lang="en-US" dirty="0" smtClean="0"/>
              <a:t>Joint Data</a:t>
            </a:r>
          </a:p>
          <a:p>
            <a:pPr marL="1028700" lvl="4">
              <a:buFont typeface="Courier New" panose="02070309020205020404" pitchFamily="49" charset="0"/>
              <a:buChar char="o"/>
            </a:pPr>
            <a:r>
              <a:rPr lang="en-US" dirty="0" smtClean="0"/>
              <a:t>Finger Data</a:t>
            </a:r>
          </a:p>
          <a:p>
            <a:pPr marL="1028700" lvl="4">
              <a:buFont typeface="Courier New" panose="02070309020205020404" pitchFamily="49" charset="0"/>
              <a:buChar char="o"/>
            </a:pPr>
            <a:r>
              <a:rPr lang="en-US" dirty="0" smtClean="0"/>
              <a:t>Hand side</a:t>
            </a:r>
          </a:p>
          <a:p>
            <a:pPr marL="1028700" lvl="4">
              <a:buFont typeface="Courier New" panose="02070309020205020404" pitchFamily="49" charset="0"/>
              <a:buChar char="o"/>
            </a:pPr>
            <a:r>
              <a:rPr lang="en-US" dirty="0" smtClean="0"/>
              <a:t>Openness</a:t>
            </a:r>
          </a:p>
          <a:p>
            <a:pPr marL="1028700" lvl="4">
              <a:buFont typeface="Courier New" panose="02070309020205020404" pitchFamily="49" charset="0"/>
              <a:buChar char="o"/>
            </a:pPr>
            <a:r>
              <a:rPr lang="en-US" dirty="0" smtClean="0"/>
              <a:t>Limit Alerts</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31</a:t>
            </a:fld>
            <a:endParaRPr lang="en-US">
              <a:solidFill>
                <a:srgbClr val="FFFFFF"/>
              </a:solidFill>
            </a:endParaRPr>
          </a:p>
        </p:txBody>
      </p:sp>
      <p:cxnSp>
        <p:nvCxnSpPr>
          <p:cNvPr id="5" name="Straight Connector 4"/>
          <p:cNvCxnSpPr/>
          <p:nvPr/>
        </p:nvCxnSpPr>
        <p:spPr>
          <a:xfrm flipV="1">
            <a:off x="-8238" y="737801"/>
            <a:ext cx="52120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63285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Extremities Code</a:t>
            </a:r>
            <a:endParaRPr lang="en-US" dirty="0"/>
          </a:p>
        </p:txBody>
      </p:sp>
      <p:sp>
        <p:nvSpPr>
          <p:cNvPr id="3" name="Content Placeholder 2"/>
          <p:cNvSpPr>
            <a:spLocks noGrp="1"/>
          </p:cNvSpPr>
          <p:nvPr>
            <p:ph type="body" sz="quarter" idx="11"/>
          </p:nvPr>
        </p:nvSpPr>
        <p:spPr>
          <a:xfrm>
            <a:off x="515042" y="821599"/>
            <a:ext cx="10983383" cy="5076281"/>
          </a:xfrm>
        </p:spPr>
        <p:txBody>
          <a:bodyPr/>
          <a:lstStyle/>
          <a:p>
            <a:pPr>
              <a:spcBef>
                <a:spcPts val="0"/>
              </a:spcBef>
            </a:pPr>
            <a:endParaRPr lang="en-US" sz="1000" dirty="0">
              <a:solidFill>
                <a:srgbClr val="57AB57"/>
              </a:solidFill>
              <a:highlight>
                <a:srgbClr val="FFFFFF"/>
              </a:highlight>
              <a:latin typeface="Consolas" panose="020B0609020204030204" pitchFamily="49" charset="0"/>
              <a:cs typeface="Consolas" panose="020B0609020204030204" pitchFamily="49" charset="0"/>
            </a:endParaRPr>
          </a:p>
          <a:p>
            <a:pPr>
              <a:spcBef>
                <a:spcPts val="0"/>
              </a:spcBef>
            </a:pPr>
            <a:r>
              <a:rPr lang="en-US" altLang="ja-JP" sz="1000" dirty="0">
                <a:solidFill>
                  <a:srgbClr val="57AB57"/>
                </a:solidFill>
                <a:latin typeface="Consolas" panose="020B0609020204030204" pitchFamily="49" charset="0"/>
                <a:cs typeface="Consolas" panose="020B0609020204030204" pitchFamily="49" charset="0"/>
              </a:rPr>
              <a:t>// Update is called once per frame </a:t>
            </a:r>
            <a:endParaRPr lang="en-US" altLang="ja-JP" sz="1000" dirty="0" smtClean="0">
              <a:solidFill>
                <a:srgbClr val="57AB57"/>
              </a:solidFill>
              <a:latin typeface="Consolas" panose="020B0609020204030204" pitchFamily="49" charset="0"/>
              <a:cs typeface="Consolas" panose="020B0609020204030204" pitchFamily="49" charset="0"/>
            </a:endParaRPr>
          </a:p>
          <a:p>
            <a:pPr>
              <a:spcBef>
                <a:spcPts val="0"/>
              </a:spcBef>
            </a:pPr>
            <a:r>
              <a:rPr lang="en-US" altLang="ja-JP" sz="1000" dirty="0" smtClean="0">
                <a:solidFill>
                  <a:srgbClr val="3B3BFF"/>
                </a:solidFill>
                <a:latin typeface="Consolas" panose="020B0609020204030204" pitchFamily="49" charset="0"/>
                <a:cs typeface="Consolas" panose="020B0609020204030204" pitchFamily="49" charset="0"/>
              </a:rPr>
              <a:t>void</a:t>
            </a:r>
            <a:r>
              <a:rPr lang="en-US" altLang="ja-JP" sz="1000" dirty="0" smtClean="0">
                <a:latin typeface="Consolas" panose="020B0609020204030204" pitchFamily="49" charset="0"/>
                <a:cs typeface="Consolas" panose="020B0609020204030204" pitchFamily="49" charset="0"/>
              </a:rPr>
              <a:t> </a:t>
            </a:r>
            <a:r>
              <a:rPr lang="en-US" altLang="ja-JP" sz="1000" dirty="0">
                <a:latin typeface="Consolas" panose="020B0609020204030204" pitchFamily="49" charset="0"/>
                <a:cs typeface="Consolas" panose="020B0609020204030204" pitchFamily="49" charset="0"/>
              </a:rPr>
              <a:t>Update </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endParaRPr lang="en-US" altLang="ja-JP" sz="1000" dirty="0" smtClean="0">
              <a:latin typeface="Consolas" panose="020B0609020204030204" pitchFamily="49" charset="0"/>
              <a:cs typeface="Consolas" panose="020B0609020204030204" pitchFamily="49" charset="0"/>
            </a:endParaRPr>
          </a:p>
          <a:p>
            <a:pPr>
              <a:spcBef>
                <a:spcPts val="0"/>
              </a:spcBef>
            </a:pPr>
            <a:r>
              <a:rPr lang="en-US" altLang="ja-JP" sz="1000" b="1" dirty="0" smtClean="0">
                <a:latin typeface="Consolas" panose="020B0609020204030204" pitchFamily="49" charset="0"/>
                <a:cs typeface="Consolas" panose="020B0609020204030204" pitchFamily="49" charset="0"/>
              </a:rPr>
              <a:t>{</a:t>
            </a:r>
            <a:r>
              <a:rPr lang="en-US" altLang="ja-JP" sz="1000" dirty="0" smtClean="0">
                <a:latin typeface="Consolas" panose="020B0609020204030204" pitchFamily="49" charset="0"/>
                <a:cs typeface="Consolas" panose="020B0609020204030204" pitchFamily="49" charset="0"/>
              </a:rPr>
              <a:t> </a:t>
            </a:r>
          </a:p>
          <a:p>
            <a:pPr marL="228600">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if</a:t>
            </a:r>
            <a:r>
              <a:rPr lang="en-US" altLang="ja-JP" sz="1000" dirty="0" smtClean="0">
                <a:solidFill>
                  <a:srgbClr val="3B3BFF"/>
                </a:solidFill>
                <a:latin typeface="Consolas" panose="020B0609020204030204" pitchFamily="49" charset="0"/>
                <a:cs typeface="Consolas" panose="020B0609020204030204" pitchFamily="49" charset="0"/>
              </a:rPr>
              <a:t> </a:t>
            </a:r>
            <a:r>
              <a:rPr lang="en-US" altLang="ja-JP" sz="1000" b="1" dirty="0">
                <a:latin typeface="Consolas" panose="020B0609020204030204" pitchFamily="49" charset="0"/>
                <a:cs typeface="Consolas" panose="020B0609020204030204" pitchFamily="49" charset="0"/>
              </a:rPr>
              <a:t>(</a:t>
            </a:r>
            <a:r>
              <a:rPr lang="en-US" altLang="ja-JP" sz="1000" dirty="0" err="1">
                <a:latin typeface="Consolas" panose="020B0609020204030204" pitchFamily="49" charset="0"/>
                <a:cs typeface="Consolas" panose="020B0609020204030204" pitchFamily="49" charset="0"/>
              </a:rPr>
              <a:t>sm</a:t>
            </a:r>
            <a:r>
              <a:rPr lang="en-US" altLang="ja-JP" sz="1000" dirty="0">
                <a:latin typeface="Consolas" panose="020B0609020204030204" pitchFamily="49" charset="0"/>
                <a:cs typeface="Consolas" panose="020B0609020204030204" pitchFamily="49" charset="0"/>
              </a:rPr>
              <a:t> </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b="1" dirty="0">
                <a:solidFill>
                  <a:srgbClr val="3B3BFF"/>
                </a:solidFill>
                <a:latin typeface="Consolas" panose="020B0609020204030204" pitchFamily="49" charset="0"/>
                <a:cs typeface="Consolas" panose="020B0609020204030204" pitchFamily="49" charset="0"/>
              </a:rPr>
              <a:t>null</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endParaRPr lang="en-US" altLang="ja-JP" sz="1000" dirty="0" smtClean="0">
              <a:latin typeface="Consolas" panose="020B0609020204030204" pitchFamily="49" charset="0"/>
              <a:cs typeface="Consolas" panose="020B0609020204030204" pitchFamily="49" charset="0"/>
            </a:endParaRPr>
          </a:p>
          <a:p>
            <a:pPr marL="228600">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a:t>
            </a:r>
            <a:r>
              <a:rPr lang="en-US" altLang="ja-JP" sz="1000" dirty="0" smtClean="0">
                <a:solidFill>
                  <a:srgbClr val="3B3BFF"/>
                </a:solidFill>
                <a:latin typeface="Consolas" panose="020B0609020204030204" pitchFamily="49" charset="0"/>
                <a:cs typeface="Consolas" panose="020B0609020204030204" pitchFamily="49" charset="0"/>
              </a:rPr>
              <a:t> </a:t>
            </a:r>
          </a:p>
          <a:p>
            <a:pPr marL="396875">
              <a:spcBef>
                <a:spcPts val="0"/>
              </a:spcBef>
            </a:pPr>
            <a:r>
              <a:rPr lang="en-US" altLang="ja-JP" sz="1000" dirty="0" smtClean="0">
                <a:solidFill>
                  <a:srgbClr val="57AB57"/>
                </a:solidFill>
                <a:latin typeface="Consolas" panose="020B0609020204030204" pitchFamily="49" charset="0"/>
                <a:cs typeface="Consolas" panose="020B0609020204030204" pitchFamily="49" charset="0"/>
              </a:rPr>
              <a:t>/* </a:t>
            </a:r>
            <a:r>
              <a:rPr lang="en-US" altLang="ja-JP" sz="1000" dirty="0">
                <a:solidFill>
                  <a:srgbClr val="57AB57"/>
                </a:solidFill>
                <a:latin typeface="Consolas" panose="020B0609020204030204" pitchFamily="49" charset="0"/>
                <a:cs typeface="Consolas" panose="020B0609020204030204" pitchFamily="49" charset="0"/>
              </a:rPr>
              <a:t>Wait until any frame data is available */ </a:t>
            </a:r>
            <a:endParaRPr lang="en-US" altLang="ja-JP" sz="1000" dirty="0" smtClean="0">
              <a:solidFill>
                <a:srgbClr val="57AB57"/>
              </a:solidFill>
              <a:latin typeface="Consolas" panose="020B0609020204030204" pitchFamily="49" charset="0"/>
              <a:cs typeface="Consolas" panose="020B0609020204030204" pitchFamily="49" charset="0"/>
            </a:endParaRPr>
          </a:p>
          <a:p>
            <a:pPr marL="396875">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if</a:t>
            </a:r>
            <a:r>
              <a:rPr lang="en-US" altLang="ja-JP" sz="1000" dirty="0" smtClean="0">
                <a:solidFill>
                  <a:srgbClr val="3B3BFF"/>
                </a:solidFill>
                <a:latin typeface="Consolas" panose="020B0609020204030204" pitchFamily="49" charset="0"/>
                <a:cs typeface="Consolas" panose="020B0609020204030204" pitchFamily="49" charset="0"/>
              </a:rPr>
              <a:t> </a:t>
            </a:r>
            <a:r>
              <a:rPr lang="en-US" altLang="ja-JP" sz="1000" b="1" dirty="0">
                <a:latin typeface="Consolas" panose="020B0609020204030204" pitchFamily="49" charset="0"/>
                <a:cs typeface="Consolas" panose="020B0609020204030204" pitchFamily="49" charset="0"/>
              </a:rPr>
              <a:t>(</a:t>
            </a:r>
            <a:r>
              <a:rPr lang="en-US" altLang="ja-JP" sz="1000" dirty="0" err="1">
                <a:solidFill>
                  <a:srgbClr val="3B3BFF"/>
                </a:solidFill>
                <a:latin typeface="Consolas" panose="020B0609020204030204" pitchFamily="49" charset="0"/>
                <a:cs typeface="Consolas" panose="020B0609020204030204" pitchFamily="49" charset="0"/>
              </a:rPr>
              <a:t>sm</a:t>
            </a:r>
            <a:r>
              <a:rPr lang="en-US" altLang="ja-JP" sz="1000" b="1" dirty="0" err="1">
                <a:solidFill>
                  <a:srgbClr val="3B3BFF"/>
                </a:solidFill>
                <a:latin typeface="Consolas" panose="020B0609020204030204" pitchFamily="49" charset="0"/>
                <a:cs typeface="Consolas" panose="020B0609020204030204" pitchFamily="49" charset="0"/>
              </a:rPr>
              <a:t>.</a:t>
            </a:r>
            <a:r>
              <a:rPr lang="en-US" altLang="ja-JP" sz="1000" dirty="0" err="1">
                <a:solidFill>
                  <a:srgbClr val="3B3BFF"/>
                </a:solidFill>
                <a:latin typeface="Consolas" panose="020B0609020204030204" pitchFamily="49" charset="0"/>
                <a:cs typeface="Consolas" panose="020B0609020204030204" pitchFamily="49" charset="0"/>
              </a:rPr>
              <a:t>AcquireFrame</a:t>
            </a:r>
            <a:r>
              <a:rPr lang="en-US" altLang="ja-JP" sz="1000" b="1" dirty="0">
                <a:solidFill>
                  <a:srgbClr val="3B3BFF"/>
                </a:solidFill>
                <a:latin typeface="Consolas" panose="020B0609020204030204" pitchFamily="49" charset="0"/>
                <a:cs typeface="Consolas" panose="020B0609020204030204" pitchFamily="49" charset="0"/>
              </a:rPr>
              <a:t>(false</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0</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dirty="0" err="1">
                <a:solidFill>
                  <a:srgbClr val="3B3BFF"/>
                </a:solidFill>
                <a:latin typeface="Consolas" panose="020B0609020204030204" pitchFamily="49" charset="0"/>
                <a:cs typeface="Consolas" panose="020B0609020204030204" pitchFamily="49" charset="0"/>
              </a:rPr>
              <a:t>pxcmStatus</a:t>
            </a:r>
            <a:r>
              <a:rPr lang="en-US" altLang="ja-JP" sz="1000" b="1" dirty="0" err="1">
                <a:latin typeface="Consolas" panose="020B0609020204030204" pitchFamily="49" charset="0"/>
                <a:cs typeface="Consolas" panose="020B0609020204030204" pitchFamily="49" charset="0"/>
              </a:rPr>
              <a:t>.</a:t>
            </a:r>
            <a:r>
              <a:rPr lang="en-US" altLang="ja-JP" sz="1000" dirty="0" err="1">
                <a:latin typeface="Consolas" panose="020B0609020204030204" pitchFamily="49" charset="0"/>
                <a:cs typeface="Consolas" panose="020B0609020204030204" pitchFamily="49" charset="0"/>
              </a:rPr>
              <a:t>PXCM_STATUS_NO_ERROR</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endParaRPr lang="en-US" altLang="ja-JP" sz="1000" dirty="0" smtClean="0">
              <a:latin typeface="Consolas" panose="020B0609020204030204" pitchFamily="49" charset="0"/>
              <a:cs typeface="Consolas" panose="020B0609020204030204" pitchFamily="49" charset="0"/>
            </a:endParaRPr>
          </a:p>
          <a:p>
            <a:pPr marL="396875">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a:t>
            </a:r>
            <a:r>
              <a:rPr lang="en-US" altLang="ja-JP" sz="1000" dirty="0" smtClean="0">
                <a:solidFill>
                  <a:srgbClr val="3B3BFF"/>
                </a:solidFill>
                <a:latin typeface="Consolas" panose="020B0609020204030204" pitchFamily="49" charset="0"/>
                <a:cs typeface="Consolas" panose="020B0609020204030204" pitchFamily="49" charset="0"/>
              </a:rPr>
              <a:t> </a:t>
            </a:r>
          </a:p>
          <a:p>
            <a:pPr marL="577850">
              <a:spcBef>
                <a:spcPts val="0"/>
              </a:spcBef>
            </a:pPr>
            <a:r>
              <a:rPr lang="en-US" altLang="ja-JP" sz="1000" dirty="0" smtClean="0">
                <a:solidFill>
                  <a:srgbClr val="57AB57"/>
                </a:solidFill>
                <a:latin typeface="Consolas" panose="020B0609020204030204" pitchFamily="49" charset="0"/>
                <a:cs typeface="Consolas" panose="020B0609020204030204" pitchFamily="49" charset="0"/>
              </a:rPr>
              <a:t>/* </a:t>
            </a:r>
            <a:r>
              <a:rPr lang="en-US" altLang="ja-JP" sz="1000" dirty="0">
                <a:solidFill>
                  <a:srgbClr val="57AB57"/>
                </a:solidFill>
                <a:latin typeface="Consolas" panose="020B0609020204030204" pitchFamily="49" charset="0"/>
                <a:cs typeface="Consolas" panose="020B0609020204030204" pitchFamily="49" charset="0"/>
              </a:rPr>
              <a:t>Retrieve latest extremity data */ </a:t>
            </a:r>
            <a:endParaRPr lang="en-US" altLang="ja-JP" sz="1000" dirty="0" smtClean="0">
              <a:solidFill>
                <a:srgbClr val="57AB57"/>
              </a:solidFill>
              <a:latin typeface="Consolas" panose="020B0609020204030204" pitchFamily="49" charset="0"/>
              <a:cs typeface="Consolas" panose="020B0609020204030204" pitchFamily="49" charset="0"/>
            </a:endParaRPr>
          </a:p>
          <a:p>
            <a:pPr marL="577850">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If </a:t>
            </a:r>
            <a:r>
              <a:rPr lang="en-US" altLang="ja-JP" sz="1000" b="1" dirty="0" smtClean="0">
                <a:latin typeface="Consolas" panose="020B0609020204030204" pitchFamily="49" charset="0"/>
                <a:cs typeface="Consolas" panose="020B0609020204030204" pitchFamily="49" charset="0"/>
              </a:rPr>
              <a:t>(</a:t>
            </a:r>
            <a:r>
              <a:rPr lang="en-US" altLang="ja-JP" sz="1000" dirty="0" err="1" smtClean="0">
                <a:latin typeface="Consolas" panose="020B0609020204030204" pitchFamily="49" charset="0"/>
                <a:cs typeface="Consolas" panose="020B0609020204030204" pitchFamily="49" charset="0"/>
              </a:rPr>
              <a:t>hand_data</a:t>
            </a:r>
            <a:r>
              <a:rPr lang="en-US" altLang="ja-JP" sz="1000" b="1" dirty="0" err="1" smtClean="0">
                <a:latin typeface="Consolas" panose="020B0609020204030204" pitchFamily="49" charset="0"/>
                <a:cs typeface="Consolas" panose="020B0609020204030204" pitchFamily="49" charset="0"/>
              </a:rPr>
              <a:t>.</a:t>
            </a:r>
            <a:r>
              <a:rPr lang="en-US" altLang="ja-JP" sz="1000" dirty="0" err="1" smtClean="0">
                <a:latin typeface="Consolas" panose="020B0609020204030204" pitchFamily="49" charset="0"/>
                <a:cs typeface="Consolas" panose="020B0609020204030204" pitchFamily="49" charset="0"/>
              </a:rPr>
              <a:t>Update</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b="1" dirty="0" smtClean="0">
                <a:latin typeface="Consolas" panose="020B0609020204030204" pitchFamily="49" charset="0"/>
                <a:cs typeface="Consolas" panose="020B0609020204030204" pitchFamily="49" charset="0"/>
              </a:rPr>
              <a:t>==</a:t>
            </a:r>
            <a:r>
              <a:rPr lang="en-US" altLang="ja-JP" sz="1000" dirty="0" smtClean="0">
                <a:latin typeface="Consolas" panose="020B0609020204030204" pitchFamily="49" charset="0"/>
                <a:cs typeface="Consolas" panose="020B0609020204030204" pitchFamily="49" charset="0"/>
              </a:rPr>
              <a:t> </a:t>
            </a:r>
            <a:r>
              <a:rPr lang="en-US" altLang="ja-JP" sz="1000" dirty="0" err="1" smtClean="0">
                <a:solidFill>
                  <a:srgbClr val="3B3BFF"/>
                </a:solidFill>
                <a:latin typeface="Consolas" panose="020B0609020204030204" pitchFamily="49" charset="0"/>
                <a:cs typeface="Consolas" panose="020B0609020204030204" pitchFamily="49" charset="0"/>
              </a:rPr>
              <a:t>pxcmStatus</a:t>
            </a:r>
            <a:r>
              <a:rPr lang="en-US" altLang="ja-JP" sz="1000" b="1" dirty="0" err="1" smtClean="0">
                <a:latin typeface="Consolas" panose="020B0609020204030204" pitchFamily="49" charset="0"/>
                <a:cs typeface="Consolas" panose="020B0609020204030204" pitchFamily="49" charset="0"/>
              </a:rPr>
              <a:t>.</a:t>
            </a:r>
            <a:r>
              <a:rPr lang="en-US" altLang="ja-JP" sz="1000" dirty="0" err="1" smtClean="0">
                <a:latin typeface="Consolas" panose="020B0609020204030204" pitchFamily="49" charset="0"/>
                <a:cs typeface="Consolas" panose="020B0609020204030204" pitchFamily="49" charset="0"/>
              </a:rPr>
              <a:t>PXCM_STATUS_NO_ERROR</a:t>
            </a:r>
            <a:r>
              <a:rPr lang="en-US" altLang="ja-JP" sz="1000" b="1" dirty="0" smtClean="0">
                <a:latin typeface="Consolas" panose="020B0609020204030204" pitchFamily="49" charset="0"/>
                <a:cs typeface="Consolas" panose="020B0609020204030204" pitchFamily="49" charset="0"/>
              </a:rPr>
              <a:t>);</a:t>
            </a:r>
            <a:r>
              <a:rPr lang="en-US" altLang="ja-JP" sz="1000" dirty="0" smtClean="0">
                <a:latin typeface="Consolas" panose="020B0609020204030204" pitchFamily="49" charset="0"/>
                <a:cs typeface="Consolas" panose="020B0609020204030204" pitchFamily="49" charset="0"/>
              </a:rPr>
              <a:t> </a:t>
            </a:r>
          </a:p>
          <a:p>
            <a:pPr marL="577850">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a:t>
            </a:r>
            <a:r>
              <a:rPr lang="en-US" altLang="ja-JP" sz="1000" dirty="0" smtClean="0">
                <a:solidFill>
                  <a:srgbClr val="3B3BFF"/>
                </a:solidFill>
                <a:latin typeface="Consolas" panose="020B0609020204030204" pitchFamily="49" charset="0"/>
                <a:cs typeface="Consolas" panose="020B0609020204030204" pitchFamily="49" charset="0"/>
              </a:rPr>
              <a:t> </a:t>
            </a:r>
          </a:p>
          <a:p>
            <a:pPr marL="746125">
              <a:spcBef>
                <a:spcPts val="0"/>
              </a:spcBef>
            </a:pPr>
            <a:r>
              <a:rPr lang="en-US" altLang="ja-JP" sz="1000" dirty="0" err="1" smtClean="0">
                <a:latin typeface="Consolas" panose="020B0609020204030204" pitchFamily="49" charset="0"/>
                <a:cs typeface="Consolas" panose="020B0609020204030204" pitchFamily="49" charset="0"/>
              </a:rPr>
              <a:t>TrackExtremity</a:t>
            </a:r>
            <a:r>
              <a:rPr lang="en-US" altLang="ja-JP" sz="1000" b="1" dirty="0" smtClean="0">
                <a:latin typeface="Consolas" panose="020B0609020204030204" pitchFamily="49" charset="0"/>
                <a:cs typeface="Consolas" panose="020B0609020204030204" pitchFamily="49" charset="0"/>
              </a:rPr>
              <a:t>(</a:t>
            </a:r>
            <a:r>
              <a:rPr lang="en-US" altLang="ja-JP" sz="1000" dirty="0" err="1" smtClean="0">
                <a:latin typeface="Consolas" panose="020B0609020204030204" pitchFamily="49" charset="0"/>
                <a:cs typeface="Consolas" panose="020B0609020204030204" pitchFamily="49" charset="0"/>
              </a:rPr>
              <a:t>hand_data</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endParaRPr lang="en-US" altLang="ja-JP" sz="1000" dirty="0" smtClean="0">
              <a:latin typeface="Consolas" panose="020B0609020204030204" pitchFamily="49" charset="0"/>
              <a:cs typeface="Consolas" panose="020B0609020204030204" pitchFamily="49" charset="0"/>
            </a:endParaRPr>
          </a:p>
          <a:p>
            <a:pPr marL="746125">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if</a:t>
            </a:r>
            <a:r>
              <a:rPr lang="en-US" altLang="ja-JP" sz="1000" dirty="0" smtClean="0">
                <a:latin typeface="Consolas" panose="020B0609020204030204" pitchFamily="49" charset="0"/>
                <a:cs typeface="Consolas" panose="020B0609020204030204" pitchFamily="49" charset="0"/>
              </a:rPr>
              <a:t> </a:t>
            </a:r>
            <a:r>
              <a:rPr lang="en-US" altLang="ja-JP" sz="1000" b="1" dirty="0">
                <a:latin typeface="Consolas" panose="020B0609020204030204" pitchFamily="49" charset="0"/>
                <a:cs typeface="Consolas" panose="020B0609020204030204" pitchFamily="49" charset="0"/>
              </a:rPr>
              <a:t>(</a:t>
            </a:r>
            <a:r>
              <a:rPr lang="en-US" altLang="ja-JP" sz="1000" dirty="0" err="1">
                <a:latin typeface="Consolas" panose="020B0609020204030204" pitchFamily="49" charset="0"/>
                <a:cs typeface="Consolas" panose="020B0609020204030204" pitchFamily="49" charset="0"/>
              </a:rPr>
              <a:t>hand_data</a:t>
            </a:r>
            <a:r>
              <a:rPr lang="en-US" altLang="ja-JP" sz="1000" b="1" dirty="0" err="1">
                <a:latin typeface="Consolas" panose="020B0609020204030204" pitchFamily="49" charset="0"/>
                <a:cs typeface="Consolas" panose="020B0609020204030204" pitchFamily="49" charset="0"/>
              </a:rPr>
              <a:t>.</a:t>
            </a:r>
            <a:r>
              <a:rPr lang="en-US" altLang="ja-JP" sz="1000" dirty="0" err="1">
                <a:latin typeface="Consolas" panose="020B0609020204030204" pitchFamily="49" charset="0"/>
                <a:cs typeface="Consolas" panose="020B0609020204030204" pitchFamily="49" charset="0"/>
              </a:rPr>
              <a:t>QueryHandData</a:t>
            </a:r>
            <a:r>
              <a:rPr lang="en-US" altLang="ja-JP" sz="1000" b="1" dirty="0">
                <a:latin typeface="Consolas" panose="020B0609020204030204" pitchFamily="49" charset="0"/>
                <a:cs typeface="Consolas" panose="020B0609020204030204" pitchFamily="49" charset="0"/>
              </a:rPr>
              <a:t>(</a:t>
            </a:r>
            <a:r>
              <a:rPr lang="en-US" altLang="ja-JP" sz="1000" dirty="0" err="1">
                <a:solidFill>
                  <a:srgbClr val="3B3BFF"/>
                </a:solidFill>
                <a:latin typeface="Consolas" panose="020B0609020204030204" pitchFamily="49" charset="0"/>
                <a:cs typeface="Consolas" panose="020B0609020204030204" pitchFamily="49" charset="0"/>
              </a:rPr>
              <a:t>PXCMHandData</a:t>
            </a:r>
            <a:r>
              <a:rPr lang="en-US" altLang="ja-JP" sz="1000" b="1" dirty="0" err="1">
                <a:solidFill>
                  <a:srgbClr val="3B3BFF"/>
                </a:solidFill>
                <a:latin typeface="Consolas" panose="020B0609020204030204" pitchFamily="49" charset="0"/>
                <a:cs typeface="Consolas" panose="020B0609020204030204" pitchFamily="49" charset="0"/>
              </a:rPr>
              <a:t>.</a:t>
            </a:r>
            <a:r>
              <a:rPr lang="en-US" altLang="ja-JP" sz="1000" dirty="0" err="1">
                <a:solidFill>
                  <a:srgbClr val="3B3BFF"/>
                </a:solidFill>
                <a:latin typeface="Consolas" panose="020B0609020204030204" pitchFamily="49" charset="0"/>
                <a:cs typeface="Consolas" panose="020B0609020204030204" pitchFamily="49" charset="0"/>
              </a:rPr>
              <a:t>AccessOrderType</a:t>
            </a:r>
            <a:r>
              <a:rPr lang="en-US" altLang="ja-JP" sz="1000" b="1" dirty="0" err="1">
                <a:latin typeface="Consolas" panose="020B0609020204030204" pitchFamily="49" charset="0"/>
                <a:cs typeface="Consolas" panose="020B0609020204030204" pitchFamily="49" charset="0"/>
              </a:rPr>
              <a:t>.</a:t>
            </a:r>
            <a:r>
              <a:rPr lang="en-US" altLang="ja-JP" sz="1000" dirty="0" err="1">
                <a:latin typeface="Consolas" panose="020B0609020204030204" pitchFamily="49" charset="0"/>
                <a:cs typeface="Consolas" panose="020B0609020204030204" pitchFamily="49" charset="0"/>
              </a:rPr>
              <a:t>ACCESS_ORDER_BY_TIME</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dirty="0">
                <a:solidFill>
                  <a:schemeClr val="accent6">
                    <a:lumMod val="75000"/>
                  </a:schemeClr>
                </a:solidFill>
                <a:latin typeface="Consolas" panose="020B0609020204030204" pitchFamily="49" charset="0"/>
                <a:cs typeface="Consolas" panose="020B0609020204030204" pitchFamily="49" charset="0"/>
              </a:rPr>
              <a:t>0</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b="1" dirty="0">
                <a:solidFill>
                  <a:srgbClr val="3B3BFF"/>
                </a:solidFill>
                <a:latin typeface="Consolas" panose="020B0609020204030204" pitchFamily="49" charset="0"/>
                <a:cs typeface="Consolas" panose="020B0609020204030204" pitchFamily="49" charset="0"/>
              </a:rPr>
              <a:t>out</a:t>
            </a:r>
            <a:r>
              <a:rPr lang="en-US" altLang="ja-JP" sz="1000" dirty="0">
                <a:solidFill>
                  <a:srgbClr val="3B3BFF"/>
                </a:solidFill>
                <a:latin typeface="Consolas" panose="020B0609020204030204" pitchFamily="49" charset="0"/>
                <a:cs typeface="Consolas" panose="020B0609020204030204" pitchFamily="49" charset="0"/>
              </a:rPr>
              <a:t> </a:t>
            </a:r>
            <a:r>
              <a:rPr lang="en-US" altLang="ja-JP" sz="1000" dirty="0" err="1">
                <a:latin typeface="Consolas" panose="020B0609020204030204" pitchFamily="49" charset="0"/>
                <a:cs typeface="Consolas" panose="020B0609020204030204" pitchFamily="49" charset="0"/>
              </a:rPr>
              <a:t>handData</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dirty="0" err="1">
                <a:solidFill>
                  <a:srgbClr val="3B3BFF"/>
                </a:solidFill>
                <a:latin typeface="Consolas" panose="020B0609020204030204" pitchFamily="49" charset="0"/>
                <a:cs typeface="Consolas" panose="020B0609020204030204" pitchFamily="49" charset="0"/>
              </a:rPr>
              <a:t>pxcmStatus</a:t>
            </a:r>
            <a:r>
              <a:rPr lang="en-US" altLang="ja-JP" sz="1000" b="1" dirty="0" err="1">
                <a:latin typeface="Consolas" panose="020B0609020204030204" pitchFamily="49" charset="0"/>
                <a:cs typeface="Consolas" panose="020B0609020204030204" pitchFamily="49" charset="0"/>
              </a:rPr>
              <a:t>.</a:t>
            </a:r>
            <a:r>
              <a:rPr lang="en-US" altLang="ja-JP" sz="1000" dirty="0" err="1">
                <a:latin typeface="Consolas" panose="020B0609020204030204" pitchFamily="49" charset="0"/>
                <a:cs typeface="Consolas" panose="020B0609020204030204" pitchFamily="49" charset="0"/>
              </a:rPr>
              <a:t>PXCM_STATUS_NO_ERROR</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endParaRPr lang="en-US" altLang="ja-JP" sz="1000" dirty="0" smtClean="0">
              <a:latin typeface="Consolas" panose="020B0609020204030204" pitchFamily="49" charset="0"/>
              <a:cs typeface="Consolas" panose="020B0609020204030204" pitchFamily="49" charset="0"/>
            </a:endParaRPr>
          </a:p>
          <a:p>
            <a:pPr marL="746125">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a:t>
            </a:r>
            <a:r>
              <a:rPr lang="en-US" altLang="ja-JP" sz="1000" dirty="0" smtClean="0">
                <a:solidFill>
                  <a:srgbClr val="3B3BFF"/>
                </a:solidFill>
                <a:latin typeface="Consolas" panose="020B0609020204030204" pitchFamily="49" charset="0"/>
                <a:cs typeface="Consolas" panose="020B0609020204030204" pitchFamily="49" charset="0"/>
              </a:rPr>
              <a:t> </a:t>
            </a:r>
          </a:p>
          <a:p>
            <a:pPr marL="914400">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If </a:t>
            </a:r>
            <a:r>
              <a:rPr lang="en-US" altLang="ja-JP" sz="1000" b="1" dirty="0" smtClean="0">
                <a:latin typeface="Consolas" panose="020B0609020204030204" pitchFamily="49" charset="0"/>
                <a:cs typeface="Consolas" panose="020B0609020204030204" pitchFamily="49" charset="0"/>
              </a:rPr>
              <a:t>(</a:t>
            </a:r>
            <a:r>
              <a:rPr lang="en-US" altLang="ja-JP" sz="1000" dirty="0" err="1" smtClean="0">
                <a:latin typeface="Consolas" panose="020B0609020204030204" pitchFamily="49" charset="0"/>
                <a:cs typeface="Consolas" panose="020B0609020204030204" pitchFamily="49" charset="0"/>
              </a:rPr>
              <a:t>handData</a:t>
            </a:r>
            <a:r>
              <a:rPr lang="en-US" altLang="ja-JP" sz="1000" b="1" dirty="0" err="1" smtClean="0">
                <a:latin typeface="Consolas" panose="020B0609020204030204" pitchFamily="49" charset="0"/>
                <a:cs typeface="Consolas" panose="020B0609020204030204" pitchFamily="49" charset="0"/>
              </a:rPr>
              <a:t>.</a:t>
            </a:r>
            <a:r>
              <a:rPr lang="en-US" altLang="ja-JP" sz="1000" dirty="0" err="1" smtClean="0">
                <a:latin typeface="Consolas" panose="020B0609020204030204" pitchFamily="49" charset="0"/>
                <a:cs typeface="Consolas" panose="020B0609020204030204" pitchFamily="49" charset="0"/>
              </a:rPr>
              <a:t>QueryExtremityPoint</a:t>
            </a:r>
            <a:r>
              <a:rPr lang="en-US" altLang="ja-JP" sz="1000" b="1" dirty="0" smtClean="0">
                <a:latin typeface="Consolas" panose="020B0609020204030204" pitchFamily="49" charset="0"/>
                <a:cs typeface="Consolas" panose="020B0609020204030204" pitchFamily="49" charset="0"/>
              </a:rPr>
              <a:t>(</a:t>
            </a:r>
            <a:r>
              <a:rPr lang="en-US" altLang="ja-JP" sz="1000" dirty="0" err="1" smtClean="0">
                <a:solidFill>
                  <a:srgbClr val="3B3BFF"/>
                </a:solidFill>
                <a:latin typeface="Consolas" panose="020B0609020204030204" pitchFamily="49" charset="0"/>
                <a:cs typeface="Consolas" panose="020B0609020204030204" pitchFamily="49" charset="0"/>
              </a:rPr>
              <a:t>PXCMHandData</a:t>
            </a:r>
            <a:r>
              <a:rPr lang="en-US" altLang="ja-JP" sz="1000" b="1" dirty="0" err="1" smtClean="0">
                <a:solidFill>
                  <a:srgbClr val="3B3BFF"/>
                </a:solidFill>
                <a:latin typeface="Consolas" panose="020B0609020204030204" pitchFamily="49" charset="0"/>
                <a:cs typeface="Consolas" panose="020B0609020204030204" pitchFamily="49" charset="0"/>
              </a:rPr>
              <a:t>.</a:t>
            </a:r>
            <a:r>
              <a:rPr lang="en-US" altLang="ja-JP" sz="1000" dirty="0" err="1" smtClean="0">
                <a:solidFill>
                  <a:srgbClr val="3B3BFF"/>
                </a:solidFill>
                <a:latin typeface="Consolas" panose="020B0609020204030204" pitchFamily="49" charset="0"/>
                <a:cs typeface="Consolas" panose="020B0609020204030204" pitchFamily="49" charset="0"/>
              </a:rPr>
              <a:t>ExtremityType</a:t>
            </a:r>
            <a:r>
              <a:rPr lang="en-US" altLang="ja-JP" sz="1000" b="1" dirty="0" err="1" smtClean="0">
                <a:latin typeface="Consolas" panose="020B0609020204030204" pitchFamily="49" charset="0"/>
                <a:cs typeface="Consolas" panose="020B0609020204030204" pitchFamily="49" charset="0"/>
              </a:rPr>
              <a:t>.</a:t>
            </a:r>
            <a:r>
              <a:rPr lang="en-US" altLang="ja-JP" sz="1000" dirty="0" err="1" smtClean="0">
                <a:latin typeface="Consolas" panose="020B0609020204030204" pitchFamily="49" charset="0"/>
                <a:cs typeface="Consolas" panose="020B0609020204030204" pitchFamily="49" charset="0"/>
              </a:rPr>
              <a:t>EXTREMITY_LEFTMOST</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b="1" dirty="0">
                <a:solidFill>
                  <a:srgbClr val="3B3BFF"/>
                </a:solidFill>
                <a:latin typeface="Consolas" panose="020B0609020204030204" pitchFamily="49" charset="0"/>
                <a:cs typeface="Consolas" panose="020B0609020204030204" pitchFamily="49" charset="0"/>
              </a:rPr>
              <a:t>out</a:t>
            </a:r>
            <a:r>
              <a:rPr lang="en-US" altLang="ja-JP" sz="1000" dirty="0">
                <a:solidFill>
                  <a:srgbClr val="3B3BFF"/>
                </a:solidFill>
                <a:latin typeface="Consolas" panose="020B0609020204030204" pitchFamily="49" charset="0"/>
                <a:cs typeface="Consolas" panose="020B0609020204030204" pitchFamily="49" charset="0"/>
              </a:rPr>
              <a:t> </a:t>
            </a:r>
            <a:r>
              <a:rPr lang="en-US" altLang="ja-JP" sz="1000" dirty="0" err="1">
                <a:latin typeface="Consolas" panose="020B0609020204030204" pitchFamily="49" charset="0"/>
                <a:cs typeface="Consolas" panose="020B0609020204030204" pitchFamily="49" charset="0"/>
              </a:rPr>
              <a:t>extremityPoint</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dirty="0" err="1">
                <a:solidFill>
                  <a:srgbClr val="3B3BFF"/>
                </a:solidFill>
                <a:latin typeface="Consolas" panose="020B0609020204030204" pitchFamily="49" charset="0"/>
                <a:cs typeface="Consolas" panose="020B0609020204030204" pitchFamily="49" charset="0"/>
              </a:rPr>
              <a:t>pxcmStatus</a:t>
            </a:r>
            <a:r>
              <a:rPr lang="en-US" altLang="ja-JP" sz="1000" b="1" dirty="0" err="1">
                <a:latin typeface="Consolas" panose="020B0609020204030204" pitchFamily="49" charset="0"/>
                <a:cs typeface="Consolas" panose="020B0609020204030204" pitchFamily="49" charset="0"/>
              </a:rPr>
              <a:t>.</a:t>
            </a:r>
            <a:r>
              <a:rPr lang="en-US" altLang="ja-JP" sz="1000" dirty="0" err="1">
                <a:latin typeface="Consolas" panose="020B0609020204030204" pitchFamily="49" charset="0"/>
                <a:cs typeface="Consolas" panose="020B0609020204030204" pitchFamily="49" charset="0"/>
              </a:rPr>
              <a:t>PXCM_STATUS_NO_ERROR</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endParaRPr lang="en-US" altLang="ja-JP" sz="1000" dirty="0" smtClean="0">
              <a:latin typeface="Consolas" panose="020B0609020204030204" pitchFamily="49" charset="0"/>
              <a:cs typeface="Consolas" panose="020B0609020204030204" pitchFamily="49" charset="0"/>
            </a:endParaRPr>
          </a:p>
          <a:p>
            <a:pPr marL="1082675">
              <a:spcBef>
                <a:spcPts val="0"/>
              </a:spcBef>
            </a:pPr>
            <a:r>
              <a:rPr lang="en-US" altLang="ja-JP" sz="1000" dirty="0" err="1" smtClean="0">
                <a:solidFill>
                  <a:srgbClr val="3B3BFF"/>
                </a:solidFill>
                <a:latin typeface="Consolas" panose="020B0609020204030204" pitchFamily="49" charset="0"/>
                <a:cs typeface="Consolas" panose="020B0609020204030204" pitchFamily="49" charset="0"/>
              </a:rPr>
              <a:t>Debug</a:t>
            </a:r>
            <a:r>
              <a:rPr lang="en-US" altLang="ja-JP" sz="1000" b="1" dirty="0" err="1" smtClean="0">
                <a:latin typeface="Consolas" panose="020B0609020204030204" pitchFamily="49" charset="0"/>
                <a:cs typeface="Consolas" panose="020B0609020204030204" pitchFamily="49" charset="0"/>
              </a:rPr>
              <a:t>.</a:t>
            </a:r>
            <a:r>
              <a:rPr lang="en-US" altLang="ja-JP" sz="1000" dirty="0" err="1" smtClean="0">
                <a:latin typeface="Consolas" panose="020B0609020204030204" pitchFamily="49" charset="0"/>
                <a:cs typeface="Consolas" panose="020B0609020204030204" pitchFamily="49" charset="0"/>
              </a:rPr>
              <a:t>Log</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a:t>
            </a:r>
            <a:r>
              <a:rPr lang="en-US" altLang="ja-JP" sz="1000" dirty="0" err="1">
                <a:latin typeface="Consolas" panose="020B0609020204030204" pitchFamily="49" charset="0"/>
                <a:cs typeface="Consolas" panose="020B0609020204030204" pitchFamily="49" charset="0"/>
              </a:rPr>
              <a:t>LeftMost</a:t>
            </a:r>
            <a:r>
              <a:rPr lang="en-US" altLang="ja-JP" sz="1000" dirty="0">
                <a:latin typeface="Consolas" panose="020B0609020204030204" pitchFamily="49" charset="0"/>
                <a:cs typeface="Consolas" panose="020B0609020204030204" pitchFamily="49" charset="0"/>
              </a:rPr>
              <a:t> Extremity Position = " </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r>
              <a:rPr lang="en-US" altLang="ja-JP" sz="1000" dirty="0" err="1">
                <a:latin typeface="Consolas" panose="020B0609020204030204" pitchFamily="49" charset="0"/>
                <a:cs typeface="Consolas" panose="020B0609020204030204" pitchFamily="49" charset="0"/>
              </a:rPr>
              <a:t>extremityPoint</a:t>
            </a:r>
            <a:r>
              <a:rPr lang="en-US" altLang="ja-JP" sz="1000" b="1" dirty="0" err="1">
                <a:latin typeface="Consolas" panose="020B0609020204030204" pitchFamily="49" charset="0"/>
                <a:cs typeface="Consolas" panose="020B0609020204030204" pitchFamily="49" charset="0"/>
              </a:rPr>
              <a:t>.</a:t>
            </a:r>
            <a:r>
              <a:rPr lang="en-US" altLang="ja-JP" sz="1000" dirty="0" err="1">
                <a:latin typeface="Consolas" panose="020B0609020204030204" pitchFamily="49" charset="0"/>
                <a:cs typeface="Consolas" panose="020B0609020204030204" pitchFamily="49" charset="0"/>
              </a:rPr>
              <a:t>pointWorld</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endParaRPr lang="en-US" altLang="ja-JP" sz="1000" dirty="0" smtClean="0">
              <a:latin typeface="Consolas" panose="020B0609020204030204" pitchFamily="49" charset="0"/>
              <a:cs typeface="Consolas" panose="020B0609020204030204" pitchFamily="49" charset="0"/>
            </a:endParaRPr>
          </a:p>
          <a:p>
            <a:pPr marL="746125">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a:t>
            </a:r>
            <a:r>
              <a:rPr lang="en-US" altLang="ja-JP" sz="1000" dirty="0" smtClean="0">
                <a:solidFill>
                  <a:srgbClr val="3B3BFF"/>
                </a:solidFill>
                <a:latin typeface="Consolas" panose="020B0609020204030204" pitchFamily="49" charset="0"/>
                <a:cs typeface="Consolas" panose="020B0609020204030204" pitchFamily="49" charset="0"/>
              </a:rPr>
              <a:t> </a:t>
            </a:r>
          </a:p>
          <a:p>
            <a:pPr marL="577850">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a:t>
            </a:r>
            <a:r>
              <a:rPr lang="en-US" altLang="ja-JP" sz="1000" dirty="0" smtClean="0">
                <a:solidFill>
                  <a:srgbClr val="3B3BFF"/>
                </a:solidFill>
                <a:latin typeface="Consolas" panose="020B0609020204030204" pitchFamily="49" charset="0"/>
                <a:cs typeface="Consolas" panose="020B0609020204030204" pitchFamily="49" charset="0"/>
              </a:rPr>
              <a:t> </a:t>
            </a:r>
          </a:p>
          <a:p>
            <a:pPr marL="577850">
              <a:spcBef>
                <a:spcPts val="0"/>
              </a:spcBef>
            </a:pPr>
            <a:r>
              <a:rPr lang="en-US" altLang="ja-JP" sz="1000" dirty="0" smtClean="0">
                <a:solidFill>
                  <a:srgbClr val="57AB57"/>
                </a:solidFill>
                <a:latin typeface="Consolas" panose="020B0609020204030204" pitchFamily="49" charset="0"/>
                <a:cs typeface="Consolas" panose="020B0609020204030204" pitchFamily="49" charset="0"/>
              </a:rPr>
              <a:t>/* </a:t>
            </a:r>
            <a:r>
              <a:rPr lang="en-US" altLang="ja-JP" sz="1000" dirty="0">
                <a:solidFill>
                  <a:srgbClr val="57AB57"/>
                </a:solidFill>
                <a:latin typeface="Consolas" panose="020B0609020204030204" pitchFamily="49" charset="0"/>
                <a:cs typeface="Consolas" panose="020B0609020204030204" pitchFamily="49" charset="0"/>
              </a:rPr>
              <a:t>Now, release the current frame so we can process the next frame */ </a:t>
            </a:r>
            <a:endParaRPr lang="en-US" altLang="ja-JP" sz="1000" dirty="0" smtClean="0">
              <a:solidFill>
                <a:srgbClr val="57AB57"/>
              </a:solidFill>
              <a:latin typeface="Consolas" panose="020B0609020204030204" pitchFamily="49" charset="0"/>
              <a:cs typeface="Consolas" panose="020B0609020204030204" pitchFamily="49" charset="0"/>
            </a:endParaRPr>
          </a:p>
          <a:p>
            <a:pPr marL="577850">
              <a:spcBef>
                <a:spcPts val="0"/>
              </a:spcBef>
            </a:pPr>
            <a:r>
              <a:rPr lang="en-US" altLang="ja-JP" sz="1000" dirty="0" err="1" smtClean="0">
                <a:latin typeface="Consolas" panose="020B0609020204030204" pitchFamily="49" charset="0"/>
                <a:cs typeface="Consolas" panose="020B0609020204030204" pitchFamily="49" charset="0"/>
              </a:rPr>
              <a:t>sm</a:t>
            </a:r>
            <a:r>
              <a:rPr lang="en-US" altLang="ja-JP" sz="1000" b="1" dirty="0" err="1" smtClean="0">
                <a:latin typeface="Consolas" panose="020B0609020204030204" pitchFamily="49" charset="0"/>
                <a:cs typeface="Consolas" panose="020B0609020204030204" pitchFamily="49" charset="0"/>
              </a:rPr>
              <a:t>.</a:t>
            </a:r>
            <a:r>
              <a:rPr lang="en-US" altLang="ja-JP" sz="1000" dirty="0" err="1" smtClean="0">
                <a:latin typeface="Consolas" panose="020B0609020204030204" pitchFamily="49" charset="0"/>
                <a:cs typeface="Consolas" panose="020B0609020204030204" pitchFamily="49" charset="0"/>
              </a:rPr>
              <a:t>ReleaseFrame</a:t>
            </a:r>
            <a:r>
              <a:rPr lang="en-US" altLang="ja-JP" sz="1000" b="1" dirty="0">
                <a:latin typeface="Consolas" panose="020B0609020204030204" pitchFamily="49" charset="0"/>
                <a:cs typeface="Consolas" panose="020B0609020204030204" pitchFamily="49" charset="0"/>
              </a:rPr>
              <a:t>();</a:t>
            </a:r>
            <a:r>
              <a:rPr lang="en-US" altLang="ja-JP" sz="1000" dirty="0">
                <a:latin typeface="Consolas" panose="020B0609020204030204" pitchFamily="49" charset="0"/>
                <a:cs typeface="Consolas" panose="020B0609020204030204" pitchFamily="49" charset="0"/>
              </a:rPr>
              <a:t> </a:t>
            </a:r>
            <a:endParaRPr lang="en-US" altLang="ja-JP" sz="1000" dirty="0" smtClean="0">
              <a:latin typeface="Consolas" panose="020B0609020204030204" pitchFamily="49" charset="0"/>
              <a:cs typeface="Consolas" panose="020B0609020204030204" pitchFamily="49" charset="0"/>
            </a:endParaRPr>
          </a:p>
          <a:p>
            <a:pPr marL="396875">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a:t>
            </a:r>
            <a:r>
              <a:rPr lang="en-US" altLang="ja-JP" sz="1000" dirty="0" smtClean="0">
                <a:solidFill>
                  <a:srgbClr val="3B3BFF"/>
                </a:solidFill>
                <a:latin typeface="Consolas" panose="020B0609020204030204" pitchFamily="49" charset="0"/>
                <a:cs typeface="Consolas" panose="020B0609020204030204" pitchFamily="49" charset="0"/>
              </a:rPr>
              <a:t> </a:t>
            </a:r>
          </a:p>
          <a:p>
            <a:pPr marL="228600">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a:t>
            </a:r>
          </a:p>
          <a:p>
            <a:pPr>
              <a:spcBef>
                <a:spcPts val="0"/>
              </a:spcBef>
            </a:pPr>
            <a:r>
              <a:rPr lang="en-US" altLang="ja-JP" sz="1000" b="1" dirty="0" smtClean="0">
                <a:solidFill>
                  <a:srgbClr val="3B3BFF"/>
                </a:solidFill>
                <a:latin typeface="Consolas" panose="020B0609020204030204" pitchFamily="49" charset="0"/>
                <a:cs typeface="Consolas" panose="020B0609020204030204" pitchFamily="49" charset="0"/>
              </a:rPr>
              <a:t>}</a:t>
            </a:r>
            <a:endParaRPr lang="en-US" sz="1000" dirty="0">
              <a:solidFill>
                <a:srgbClr val="3B3BFF"/>
              </a:solidFill>
              <a:latin typeface="Consolas" panose="020B0609020204030204" pitchFamily="49" charset="0"/>
              <a:cs typeface="Consolas" panose="020B0609020204030204" pitchFamily="49" charset="0"/>
            </a:endParaRPr>
          </a:p>
          <a:p>
            <a:pPr>
              <a:spcBef>
                <a:spcPts val="0"/>
              </a:spcBef>
            </a:pPr>
            <a:endParaRPr lang="en-US" sz="1000" dirty="0">
              <a:solidFill>
                <a:srgbClr val="000000"/>
              </a:solidFill>
              <a:highlight>
                <a:srgbClr val="FFFFFF"/>
              </a:highlight>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32</a:t>
            </a:fld>
            <a:endParaRPr lang="en-US">
              <a:solidFill>
                <a:srgbClr val="FFFFFF"/>
              </a:solidFill>
            </a:endParaRPr>
          </a:p>
        </p:txBody>
      </p:sp>
      <p:cxnSp>
        <p:nvCxnSpPr>
          <p:cNvPr id="5" name="Straight Connector 4"/>
          <p:cNvCxnSpPr/>
          <p:nvPr/>
        </p:nvCxnSpPr>
        <p:spPr>
          <a:xfrm flipV="1">
            <a:off x="-8238" y="737801"/>
            <a:ext cx="63093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10151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Gesture</a:t>
            </a:r>
            <a:endParaRPr lang="en-US" dirty="0"/>
          </a:p>
        </p:txBody>
      </p:sp>
      <p:sp>
        <p:nvSpPr>
          <p:cNvPr id="3" name="Content Placeholder 2"/>
          <p:cNvSpPr>
            <a:spLocks noGrp="1"/>
          </p:cNvSpPr>
          <p:nvPr>
            <p:ph type="body" sz="quarter" idx="11"/>
          </p:nvPr>
        </p:nvSpPr>
        <p:spPr>
          <a:xfrm>
            <a:off x="123825" y="877893"/>
            <a:ext cx="11925299" cy="5313357"/>
          </a:xfrm>
        </p:spPr>
        <p:style>
          <a:lnRef idx="2">
            <a:schemeClr val="accent6"/>
          </a:lnRef>
          <a:fillRef idx="1">
            <a:schemeClr val="lt1"/>
          </a:fillRef>
          <a:effectRef idx="0">
            <a:schemeClr val="accent6"/>
          </a:effectRef>
          <a:fontRef idx="minor">
            <a:schemeClr val="dk1"/>
          </a:fontRef>
        </p:style>
        <p:txBody>
          <a:bodyPr/>
          <a:lstStyle/>
          <a:p>
            <a:pPr marL="457200" lvl="1" indent="0">
              <a:buFont typeface="Courier New" panose="02070309020205020404" pitchFamily="49" charset="0"/>
              <a:buChar char="o"/>
            </a:pPr>
            <a:r>
              <a:rPr lang="en-US" sz="2400" dirty="0" smtClean="0"/>
              <a:t>Discrete Gesture notification:</a:t>
            </a:r>
          </a:p>
          <a:p>
            <a:pPr lvl="3" indent="0">
              <a:buFont typeface="Courier New" panose="02070309020205020404" pitchFamily="49" charset="0"/>
              <a:buChar char="o"/>
            </a:pPr>
            <a:r>
              <a:rPr lang="en-US" sz="2000" dirty="0" smtClean="0"/>
              <a:t>Start event </a:t>
            </a:r>
            <a:r>
              <a:rPr lang="en-US" sz="2000" dirty="0"/>
              <a:t>received once </a:t>
            </a:r>
            <a:r>
              <a:rPr lang="en-US" sz="2000" dirty="0" smtClean="0"/>
              <a:t>a pose is recognized </a:t>
            </a:r>
          </a:p>
          <a:p>
            <a:pPr lvl="3" indent="0">
              <a:buFont typeface="Courier New" panose="02070309020205020404" pitchFamily="49" charset="0"/>
              <a:buChar char="o"/>
            </a:pPr>
            <a:r>
              <a:rPr lang="en-US" sz="2000" dirty="0" smtClean="0"/>
              <a:t>End </a:t>
            </a:r>
            <a:r>
              <a:rPr lang="en-US" sz="2000" dirty="0"/>
              <a:t>event received once </a:t>
            </a:r>
            <a:r>
              <a:rPr lang="en-US" sz="2000" dirty="0" smtClean="0"/>
              <a:t>that pose is no longer performed</a:t>
            </a:r>
          </a:p>
          <a:p>
            <a:pPr lvl="3" indent="0">
              <a:buFont typeface="Courier New" panose="02070309020205020404" pitchFamily="49" charset="0"/>
              <a:buChar char="o"/>
            </a:pPr>
            <a:r>
              <a:rPr lang="en-US" sz="2000" dirty="0"/>
              <a:t>Each gesture has it’s own </a:t>
            </a:r>
            <a:r>
              <a:rPr lang="en-US" sz="2000" dirty="0" smtClean="0"/>
              <a:t>notification</a:t>
            </a:r>
          </a:p>
          <a:p>
            <a:pPr lvl="3" indent="0">
              <a:buFont typeface="Courier New" panose="02070309020205020404" pitchFamily="49" charset="0"/>
              <a:buChar char="o"/>
            </a:pPr>
            <a:r>
              <a:rPr lang="en-US" sz="2000" dirty="0"/>
              <a:t>Stability issue with motion may result in false positive (fist/pinch) or fail recognition </a:t>
            </a:r>
            <a:endParaRPr lang="en-US" sz="2000" dirty="0" smtClean="0"/>
          </a:p>
          <a:p>
            <a:pPr lvl="3" indent="0">
              <a:buFont typeface="Courier New" panose="02070309020205020404" pitchFamily="49" charset="0"/>
              <a:buChar char="o"/>
            </a:pPr>
            <a:endParaRPr lang="en-US" dirty="0" smtClean="0"/>
          </a:p>
          <a:p>
            <a:pPr marL="457200" lvl="1" indent="0">
              <a:buFont typeface="Courier New" panose="02070309020205020404" pitchFamily="49" charset="0"/>
              <a:buChar char="o"/>
            </a:pPr>
            <a:r>
              <a:rPr lang="en-US" sz="2400" dirty="0"/>
              <a:t>Continuous Gesture </a:t>
            </a:r>
            <a:r>
              <a:rPr lang="en-US" sz="2400" dirty="0" smtClean="0"/>
              <a:t>notification:</a:t>
            </a:r>
          </a:p>
          <a:p>
            <a:pPr lvl="3" indent="0">
              <a:buFont typeface="Courier New" panose="02070309020205020404" pitchFamily="49" charset="0"/>
              <a:buChar char="o"/>
            </a:pPr>
            <a:r>
              <a:rPr lang="en-US" sz="2000" dirty="0" smtClean="0"/>
              <a:t>Will receive an “In-progress” event while the pose is performed</a:t>
            </a:r>
          </a:p>
          <a:p>
            <a:pPr lvl="3" indent="0">
              <a:buFont typeface="Courier New" panose="02070309020205020404" pitchFamily="49" charset="0"/>
              <a:buChar char="o"/>
            </a:pPr>
            <a:r>
              <a:rPr lang="en-US" sz="2000" dirty="0" smtClean="0"/>
              <a:t>Stability issue with motion may result in false positive (fist/pinch) or fail recognition </a:t>
            </a:r>
          </a:p>
          <a:p>
            <a:pPr lvl="3" indent="0">
              <a:buFont typeface="Courier New" panose="02070309020205020404" pitchFamily="49" charset="0"/>
              <a:buChar char="o"/>
            </a:pPr>
            <a:endParaRPr lang="en-US" dirty="0" smtClean="0"/>
          </a:p>
          <a:p>
            <a:pPr marL="457200" lvl="1" indent="0">
              <a:buFont typeface="Courier New" panose="02070309020205020404" pitchFamily="49" charset="0"/>
              <a:buChar char="o"/>
            </a:pPr>
            <a:r>
              <a:rPr lang="en-US" sz="2400" dirty="0"/>
              <a:t>Be thoughtful:</a:t>
            </a:r>
          </a:p>
          <a:p>
            <a:pPr marL="685800" lvl="2" indent="0">
              <a:buFont typeface="Courier New" panose="02070309020205020404" pitchFamily="49" charset="0"/>
              <a:buChar char="o"/>
            </a:pPr>
            <a:r>
              <a:rPr lang="en-US" dirty="0"/>
              <a:t>Avoid false positives by </a:t>
            </a:r>
            <a:r>
              <a:rPr lang="en-US" dirty="0" smtClean="0"/>
              <a:t>avoid </a:t>
            </a:r>
            <a:r>
              <a:rPr lang="en-US" dirty="0"/>
              <a:t>similar gestures </a:t>
            </a:r>
            <a:r>
              <a:rPr lang="en-US" dirty="0" smtClean="0"/>
              <a:t>and only enable ones that will </a:t>
            </a:r>
            <a:r>
              <a:rPr lang="en-US" dirty="0"/>
              <a:t>be </a:t>
            </a:r>
            <a:r>
              <a:rPr lang="en-US" dirty="0" smtClean="0"/>
              <a:t>used.</a:t>
            </a:r>
            <a:endParaRPr lang="en-US" dirty="0"/>
          </a:p>
          <a:p>
            <a:pPr marL="685800" lvl="2" indent="0">
              <a:buFont typeface="Courier New" panose="02070309020205020404" pitchFamily="49" charset="0"/>
              <a:buChar char="o"/>
            </a:pPr>
            <a:r>
              <a:rPr lang="en-US" dirty="0"/>
              <a:t>Gestures recognition makes use of pose estimation, motion </a:t>
            </a:r>
            <a:r>
              <a:rPr lang="en-US" dirty="0" smtClean="0"/>
              <a:t>effects recognition </a:t>
            </a:r>
            <a:r>
              <a:rPr lang="en-US" dirty="0"/>
              <a:t>quality</a:t>
            </a:r>
          </a:p>
          <a:p>
            <a:pPr marL="685800" lvl="2" indent="0">
              <a:buFont typeface="Courier New" panose="02070309020205020404" pitchFamily="49" charset="0"/>
              <a:buChar char="o"/>
            </a:pPr>
            <a:r>
              <a:rPr lang="en-US" dirty="0"/>
              <a:t>Use gestures that are </a:t>
            </a:r>
            <a:r>
              <a:rPr lang="en-US" dirty="0" smtClean="0"/>
              <a:t>intuitive, and avoid the use of gestures </a:t>
            </a:r>
            <a:r>
              <a:rPr lang="en-US" dirty="0"/>
              <a:t>that increase fatigue</a:t>
            </a:r>
          </a:p>
          <a:p>
            <a:pPr lvl="1">
              <a:buFont typeface="Courier New" panose="02070309020205020404" pitchFamily="49" charset="0"/>
              <a:buChar char="o"/>
            </a:pP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33</a:t>
            </a:fld>
            <a:endParaRPr lang="en-US">
              <a:solidFill>
                <a:srgbClr val="FFFFFF"/>
              </a:solidFill>
            </a:endParaRPr>
          </a:p>
        </p:txBody>
      </p:sp>
      <p:cxnSp>
        <p:nvCxnSpPr>
          <p:cNvPr id="5" name="Straight Connector 4"/>
          <p:cNvCxnSpPr/>
          <p:nvPr/>
        </p:nvCxnSpPr>
        <p:spPr>
          <a:xfrm flipV="1">
            <a:off x="-8238" y="737801"/>
            <a:ext cx="43891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02776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Gesture Code</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34</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bwMode="auto">
          <a:xfrm>
            <a:off x="340380" y="844929"/>
            <a:ext cx="11486817" cy="52401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313" indent="-225313" algn="l" rtl="0" eaLnBrk="1" fontAlgn="base" hangingPunct="1">
              <a:spcBef>
                <a:spcPct val="20000"/>
              </a:spcBef>
              <a:spcAft>
                <a:spcPct val="0"/>
              </a:spcAft>
              <a:buChar char="•"/>
              <a:defRPr sz="2400">
                <a:solidFill>
                  <a:schemeClr val="tx1"/>
                </a:solidFill>
                <a:latin typeface="+mn-lt"/>
                <a:ea typeface="+mn-ea"/>
                <a:cs typeface="+mn-cs"/>
              </a:defRPr>
            </a:lvl1pPr>
            <a:lvl2pPr marL="575978" indent="-236422" algn="l" rtl="0" eaLnBrk="1" fontAlgn="base" hangingPunct="1">
              <a:spcBef>
                <a:spcPct val="20000"/>
              </a:spcBef>
              <a:spcAft>
                <a:spcPct val="0"/>
              </a:spcAft>
              <a:buFont typeface="Verdana" pitchFamily="34" charset="0"/>
              <a:buChar char="–"/>
              <a:defRPr sz="2000">
                <a:solidFill>
                  <a:schemeClr val="tx1"/>
                </a:solidFill>
                <a:latin typeface="+mn-lt"/>
                <a:cs typeface="+mn-cs"/>
              </a:defRPr>
            </a:lvl2pPr>
            <a:lvl3pPr marL="913945" indent="-223728" algn="l" rtl="0" eaLnBrk="1" fontAlgn="base" hangingPunct="1">
              <a:spcBef>
                <a:spcPct val="20000"/>
              </a:spcBef>
              <a:spcAft>
                <a:spcPct val="0"/>
              </a:spcAft>
              <a:buFont typeface="Verdana" pitchFamily="34" charset="0"/>
              <a:buChar char="–"/>
              <a:defRPr>
                <a:solidFill>
                  <a:schemeClr val="tx1"/>
                </a:solidFill>
                <a:latin typeface="+mn-lt"/>
                <a:cs typeface="+mn-cs"/>
              </a:defRPr>
            </a:lvl3pPr>
            <a:lvl4pPr marL="1264607" indent="-236422" algn="l" rtl="0" eaLnBrk="1" fontAlgn="base" hangingPunct="1">
              <a:spcBef>
                <a:spcPct val="20000"/>
              </a:spcBef>
              <a:spcAft>
                <a:spcPct val="0"/>
              </a:spcAft>
              <a:buFont typeface="Verdana" pitchFamily="34" charset="0"/>
              <a:buChar char="–"/>
              <a:defRPr sz="1600">
                <a:solidFill>
                  <a:schemeClr val="tx1"/>
                </a:solidFill>
                <a:latin typeface="+mn-lt"/>
                <a:cs typeface="+mn-cs"/>
              </a:defRPr>
            </a:lvl4pPr>
            <a:lvl5pPr marL="165969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5pPr>
            <a:lvl6pPr marL="211666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6pPr>
            <a:lvl7pPr marL="2573640"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7pPr>
            <a:lvl8pPr marL="3030609"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8pPr>
            <a:lvl9pPr marL="3487576"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9pPr>
          </a:lstStyle>
          <a:p>
            <a:pPr marL="0" indent="0">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buNone/>
            </a:pPr>
            <a:r>
              <a:rPr lang="en-US" sz="1000" dirty="0">
                <a:solidFill>
                  <a:srgbClr val="000000"/>
                </a:solidFill>
                <a:highlight>
                  <a:srgbClr val="FFFFFF"/>
                </a:highlight>
                <a:latin typeface="Consolas" panose="020B0609020204030204" pitchFamily="49" charset="0"/>
              </a:rPr>
              <a:t>{</a:t>
            </a: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228600" indent="0">
              <a:buNone/>
            </a:pPr>
            <a:endParaRPr lang="en-US" sz="1000" dirty="0">
              <a:solidFill>
                <a:srgbClr val="000000"/>
              </a:solidFill>
              <a:highlight>
                <a:srgbClr val="FFFFFF"/>
              </a:highlight>
              <a:latin typeface="Consolas" panose="020B0609020204030204" pitchFamily="49" charset="0"/>
            </a:endParaRP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228600" indent="0">
              <a:buNone/>
            </a:pPr>
            <a:endParaRPr lang="en-US" sz="1000" dirty="0">
              <a:solidFill>
                <a:srgbClr val="000000"/>
              </a:solidFill>
              <a:highlight>
                <a:srgbClr val="FFFFFF"/>
              </a:highlight>
              <a:latin typeface="Consolas" panose="020B0609020204030204" pitchFamily="49" charset="0"/>
            </a:endParaRP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err="1">
                <a:solidFill>
                  <a:srgbClr val="000000"/>
                </a:solidFill>
                <a:highlight>
                  <a:srgbClr val="FFFFFF"/>
                </a:highlight>
                <a:latin typeface="Consolas" panose="020B0609020204030204" pitchFamily="49" charset="0"/>
              </a:rPr>
              <a:t>hand_data.Update</a:t>
            </a: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hand_data.IsGestureFired</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gesture_data</a:t>
            </a: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gesture_data.state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PXCMHandData.GestureStateType.GESTURE_STATE_IN_PROGRESS</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914400" indent="0">
              <a:buNone/>
            </a:pPr>
            <a:r>
              <a:rPr lang="en-US" sz="1000" dirty="0" err="1">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 in progress from hand ID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gesture_data.handId.ToString</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gesture_data.state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PXCMHandData.GestureStateType.GESTURE_STATE_END</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914400" indent="0">
              <a:buNone/>
            </a:pPr>
            <a:r>
              <a:rPr lang="en-US" sz="1000" dirty="0" err="1">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 ended from hand ID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gesture_data.frameNumber.ToString</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"at frame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gesture_data.frameNumber.ToString</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err="1">
                <a:solidFill>
                  <a:srgbClr val="000000"/>
                </a:solidFill>
                <a:highlight>
                  <a:srgbClr val="FFFFFF"/>
                </a:highlight>
                <a:latin typeface="Consolas" panose="020B0609020204030204" pitchFamily="49" charset="0"/>
              </a:rPr>
              <a:t>PrepareJoints</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hand_data</a:t>
            </a:r>
            <a:r>
              <a:rPr lang="en-US" sz="1000" dirty="0">
                <a:solidFill>
                  <a:srgbClr val="000000"/>
                </a:solidFill>
                <a:highlight>
                  <a:srgbClr val="FFFFFF"/>
                </a:highlight>
                <a:latin typeface="Consolas" panose="020B0609020204030204" pitchFamily="49" charset="0"/>
              </a:rPr>
              <a:t>);</a:t>
            </a:r>
          </a:p>
          <a:p>
            <a:pPr marL="228600" indent="0">
              <a:buNone/>
            </a:pPr>
            <a:r>
              <a:rPr lang="en-US" sz="1000" dirty="0">
                <a:solidFill>
                  <a:srgbClr val="000000"/>
                </a:solidFill>
                <a:highlight>
                  <a:srgbClr val="FFFFFF"/>
                </a:highlight>
                <a:latin typeface="Consolas" panose="020B0609020204030204" pitchFamily="49" charset="0"/>
              </a:rPr>
              <a:t>}</a:t>
            </a:r>
          </a:p>
          <a:p>
            <a:pPr marL="228600" indent="0">
              <a:buNone/>
            </a:pPr>
            <a:r>
              <a:rPr lang="en-US" sz="1000" dirty="0" err="1">
                <a:solidFill>
                  <a:srgbClr val="000000"/>
                </a:solidFill>
                <a:highlight>
                  <a:srgbClr val="FFFFFF"/>
                </a:highlight>
                <a:latin typeface="Consolas" panose="020B0609020204030204" pitchFamily="49" charset="0"/>
              </a:rPr>
              <a:t>sm.ReleaseFrame</a:t>
            </a:r>
            <a:r>
              <a:rPr lang="en-US" sz="1000" dirty="0">
                <a:solidFill>
                  <a:srgbClr val="000000"/>
                </a:solidFill>
                <a:highlight>
                  <a:srgbClr val="FFFFFF"/>
                </a:highlight>
                <a:latin typeface="Consolas" panose="020B0609020204030204" pitchFamily="49" charset="0"/>
              </a:rPr>
              <a:t>();</a:t>
            </a:r>
          </a:p>
          <a:p>
            <a:pPr marL="0" indent="0">
              <a:buNone/>
            </a:pPr>
            <a:r>
              <a:rPr lang="en-US" sz="1000" dirty="0">
                <a:solidFill>
                  <a:srgbClr val="000000"/>
                </a:solidFill>
                <a:highlight>
                  <a:srgbClr val="FFFFFF"/>
                </a:highlight>
                <a:latin typeface="Consolas" panose="020B0609020204030204" pitchFamily="49" charset="0"/>
              </a:rPr>
              <a:t>}</a:t>
            </a:r>
            <a:endParaRPr lang="en-US" sz="1000" dirty="0"/>
          </a:p>
        </p:txBody>
      </p:sp>
      <p:sp>
        <p:nvSpPr>
          <p:cNvPr id="9" name="Rectangle 8"/>
          <p:cNvSpPr/>
          <p:nvPr/>
        </p:nvSpPr>
        <p:spPr>
          <a:xfrm>
            <a:off x="3664438" y="5353049"/>
            <a:ext cx="4838700" cy="58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Example of gesture callback on slide 25 </a:t>
            </a:r>
            <a:endParaRPr lang="en-US" b="1" dirty="0"/>
          </a:p>
        </p:txBody>
      </p:sp>
    </p:spTree>
    <p:extLst>
      <p:ext uri="{BB962C8B-B14F-4D97-AF65-F5344CB8AC3E}">
        <p14:creationId xmlns:p14="http://schemas.microsoft.com/office/powerpoint/2010/main" val="94493056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0356" y="2501888"/>
            <a:ext cx="4235134" cy="830997"/>
          </a:xfrm>
        </p:spPr>
        <p:txBody>
          <a:bodyPr/>
          <a:lstStyle/>
          <a:p>
            <a:pPr algn="ctr"/>
            <a:r>
              <a:rPr lang="en-US" sz="5400" dirty="0" smtClean="0"/>
              <a:t>Blob Module</a:t>
            </a:r>
            <a:endParaRPr lang="en-US" sz="5400" dirty="0"/>
          </a:p>
        </p:txBody>
      </p:sp>
    </p:spTree>
    <p:extLst>
      <p:ext uri="{BB962C8B-B14F-4D97-AF65-F5344CB8AC3E}">
        <p14:creationId xmlns:p14="http://schemas.microsoft.com/office/powerpoint/2010/main" val="305244062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a:t>
            </a:r>
            <a:r>
              <a:rPr lang="en-US" dirty="0" smtClean="0"/>
              <a:t>Blob and Contour</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36</a:t>
            </a:fld>
            <a:endParaRPr lang="en-US">
              <a:solidFill>
                <a:srgbClr val="FFFFFF"/>
              </a:solidFill>
            </a:endParaRPr>
          </a:p>
        </p:txBody>
      </p:sp>
      <p:cxnSp>
        <p:nvCxnSpPr>
          <p:cNvPr id="6" name="Straight Connector 5"/>
          <p:cNvCxnSpPr/>
          <p:nvPr/>
        </p:nvCxnSpPr>
        <p:spPr>
          <a:xfrm flipV="1">
            <a:off x="-8238" y="737801"/>
            <a:ext cx="74980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950105430"/>
              </p:ext>
            </p:extLst>
          </p:nvPr>
        </p:nvGraphicFramePr>
        <p:xfrm>
          <a:off x="230286" y="1008823"/>
          <a:ext cx="11775248" cy="5269542"/>
        </p:xfrm>
        <a:graphic>
          <a:graphicData uri="http://schemas.openxmlformats.org/drawingml/2006/table">
            <a:tbl>
              <a:tblPr firstRow="1" bandRow="1">
                <a:tableStyleId>{5C22544A-7EE6-4342-B048-85BDC9FD1C3A}</a:tableStyleId>
              </a:tblPr>
              <a:tblGrid>
                <a:gridCol w="4051300"/>
                <a:gridCol w="7723948"/>
              </a:tblGrid>
              <a:tr h="368064">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541478">
                <a:tc>
                  <a:txBody>
                    <a:bodyPr/>
                    <a:lstStyle/>
                    <a:p>
                      <a:pPr fontAlgn="t"/>
                      <a:r>
                        <a:rPr lang="en-US" sz="2000" b="1" dirty="0" smtClean="0">
                          <a:effectLst/>
                        </a:rPr>
                        <a:t>EnableSegmentationImage</a:t>
                      </a:r>
                      <a:endParaRPr lang="en-US" sz="2000" b="1" dirty="0">
                        <a:effectLst/>
                      </a:endParaRPr>
                    </a:p>
                  </a:txBody>
                  <a:tcPr marL="47625" marR="47625" marT="47625" marB="47625"/>
                </a:tc>
                <a:tc>
                  <a:txBody>
                    <a:bodyPr/>
                    <a:lstStyle/>
                    <a:p>
                      <a:pPr fontAlgn="t"/>
                      <a:r>
                        <a:rPr lang="en-US" sz="1400" dirty="0" smtClean="0">
                          <a:effectLst/>
                        </a:rPr>
                        <a:t>Enable/disable the extraction of the segmentation image.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effectLst/>
                        </a:rPr>
                        <a:t>EnableContourExtraction</a:t>
                      </a:r>
                      <a:endParaRPr lang="en-US" sz="2000" b="1" dirty="0">
                        <a:effectLst/>
                      </a:endParaRPr>
                    </a:p>
                  </a:txBody>
                  <a:tcPr marL="47625" marR="47625" marT="47625" marB="47625"/>
                </a:tc>
                <a:tc>
                  <a:txBody>
                    <a:bodyPr/>
                    <a:lstStyle/>
                    <a:p>
                      <a:pPr fontAlgn="t"/>
                      <a:r>
                        <a:rPr lang="en-US" sz="1400" dirty="0" smtClean="0">
                          <a:effectLst/>
                        </a:rPr>
                        <a:t>Enable/disable the extraction of contour lines.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solidFill>
                            <a:schemeClr val="tx1"/>
                          </a:solidFill>
                          <a:effectLst/>
                        </a:rPr>
                        <a:t>SetMaxBlobs</a:t>
                      </a:r>
                      <a:endParaRPr lang="en-US" sz="2000" b="1" dirty="0">
                        <a:solidFill>
                          <a:schemeClr val="tx1"/>
                        </a:solidFill>
                        <a:effectLst/>
                      </a:endParaRPr>
                    </a:p>
                  </a:txBody>
                  <a:tcPr marL="47625" marR="47625" marT="47625" marB="47625"/>
                </a:tc>
                <a:tc>
                  <a:txBody>
                    <a:bodyPr/>
                    <a:lstStyle/>
                    <a:p>
                      <a:pPr fontAlgn="t"/>
                      <a:r>
                        <a:rPr lang="en-US" sz="1400" dirty="0" smtClean="0">
                          <a:effectLst/>
                        </a:rPr>
                        <a:t>Set the maximal number of blobs to be detected.</a:t>
                      </a:r>
                      <a:r>
                        <a:rPr lang="en-US" sz="1400" baseline="0" dirty="0" smtClean="0">
                          <a:effectLst/>
                        </a:rPr>
                        <a:t> The largest blobs are extracted first. The default is 1.</a:t>
                      </a:r>
                      <a:endParaRPr lang="en-US" sz="1400" dirty="0">
                        <a:effectLst/>
                      </a:endParaRPr>
                    </a:p>
                  </a:txBody>
                  <a:tcPr marL="47625" marR="47625" marT="47625" marB="47625"/>
                </a:tc>
              </a:tr>
              <a:tr h="541478">
                <a:tc>
                  <a:txBody>
                    <a:bodyPr/>
                    <a:lstStyle/>
                    <a:p>
                      <a:pPr fontAlgn="t"/>
                      <a:r>
                        <a:rPr lang="en-US" sz="2000" b="1" dirty="0" smtClean="0">
                          <a:effectLst/>
                        </a:rPr>
                        <a:t>SetMaxDistance</a:t>
                      </a:r>
                      <a:endParaRPr lang="en-US" sz="2000" b="1" dirty="0">
                        <a:effectLst/>
                      </a:endParaRPr>
                    </a:p>
                  </a:txBody>
                  <a:tcPr marL="47625" marR="47625" marT="47625" marB="47625"/>
                </a:tc>
                <a:tc>
                  <a:txBody>
                    <a:bodyPr/>
                    <a:lstStyle/>
                    <a:p>
                      <a:pPr fontAlgn="t"/>
                      <a:r>
                        <a:rPr lang="en-US" sz="1400" dirty="0" smtClean="0">
                          <a:effectLst/>
                        </a:rPr>
                        <a:t>Set the maximal distance in millimeters from the sensor, where objects (blobs) are to be identified. Default distance</a:t>
                      </a:r>
                      <a:r>
                        <a:rPr lang="en-US" sz="1400" baseline="0" dirty="0" smtClean="0">
                          <a:effectLst/>
                        </a:rPr>
                        <a:t> is </a:t>
                      </a:r>
                      <a:r>
                        <a:rPr lang="en-US" sz="1400" dirty="0" smtClean="0">
                          <a:effectLst/>
                        </a:rPr>
                        <a:t>550mm</a:t>
                      </a:r>
                      <a:r>
                        <a:rPr lang="en-US" sz="1400" baseline="0" dirty="0" smtClean="0">
                          <a:effectLst/>
                        </a:rPr>
                        <a:t> (~1.8ft/ 0.54m)</a:t>
                      </a:r>
                      <a:endParaRPr lang="en-US" sz="1400" dirty="0">
                        <a:effectLst/>
                      </a:endParaRPr>
                    </a:p>
                  </a:txBody>
                  <a:tcPr marL="47625" marR="47625" marT="47625" marB="47625"/>
                </a:tc>
              </a:tr>
              <a:tr h="541478">
                <a:tc>
                  <a:txBody>
                    <a:bodyPr/>
                    <a:lstStyle/>
                    <a:p>
                      <a:pPr fontAlgn="t"/>
                      <a:r>
                        <a:rPr lang="en-US" sz="2000" b="1" dirty="0" smtClean="0">
                          <a:effectLst/>
                        </a:rPr>
                        <a:t>SetMinPixelCount</a:t>
                      </a:r>
                      <a:endParaRPr lang="en-US" sz="2000" b="1" dirty="0">
                        <a:effectLst/>
                      </a:endParaRPr>
                    </a:p>
                  </a:txBody>
                  <a:tcPr marL="47625" marR="47625" marT="47625" marB="47625"/>
                </a:tc>
                <a:tc>
                  <a:txBody>
                    <a:bodyPr/>
                    <a:lstStyle/>
                    <a:p>
                      <a:pPr fontAlgn="t"/>
                      <a:r>
                        <a:rPr lang="en-US" sz="1400" dirty="0" smtClean="0">
                          <a:effectLst/>
                        </a:rPr>
                        <a:t>Set the minimal number of pixels that a blob must have. Objects with less pixels are not identified as blobs.</a:t>
                      </a:r>
                      <a:endParaRPr lang="en-US" sz="1400" dirty="0">
                        <a:effectLst/>
                      </a:endParaRPr>
                    </a:p>
                  </a:txBody>
                  <a:tcPr marL="47625" marR="47625" marT="47625" marB="47625"/>
                </a:tc>
              </a:tr>
              <a:tr h="541478">
                <a:tc>
                  <a:txBody>
                    <a:bodyPr/>
                    <a:lstStyle/>
                    <a:p>
                      <a:pPr fontAlgn="t"/>
                      <a:r>
                        <a:rPr lang="en-US" sz="2000" b="1" dirty="0" smtClean="0">
                          <a:effectLst/>
                        </a:rPr>
                        <a:t>SetMinContourSize</a:t>
                      </a:r>
                      <a:endParaRPr lang="en-US" sz="2000" b="1" dirty="0">
                        <a:effectLst/>
                      </a:endParaRPr>
                    </a:p>
                  </a:txBody>
                  <a:tcPr marL="47625" marR="47625" marT="47625" marB="47625"/>
                </a:tc>
                <a:tc>
                  <a:txBody>
                    <a:bodyPr/>
                    <a:lstStyle/>
                    <a:p>
                      <a:pPr fontAlgn="t"/>
                      <a:r>
                        <a:rPr lang="en-US" sz="1400" dirty="0" smtClean="0">
                          <a:effectLst/>
                        </a:rPr>
                        <a:t>Set the minimal contour points for an object. Any blob with fewer</a:t>
                      </a:r>
                      <a:r>
                        <a:rPr lang="en-US" sz="1400" baseline="0" dirty="0" smtClean="0">
                          <a:effectLst/>
                        </a:rPr>
                        <a:t> contour </a:t>
                      </a:r>
                      <a:r>
                        <a:rPr lang="en-US" sz="1400" dirty="0" smtClean="0">
                          <a:effectLst/>
                        </a:rPr>
                        <a:t>points will not be identified.</a:t>
                      </a:r>
                      <a:endParaRPr lang="en-US" sz="1400" dirty="0">
                        <a:effectLst/>
                      </a:endParaRPr>
                    </a:p>
                  </a:txBody>
                  <a:tcPr marL="47625" marR="47625" marT="47625" marB="47625"/>
                </a:tc>
              </a:tr>
              <a:tr h="541478">
                <a:tc>
                  <a:txBody>
                    <a:bodyPr/>
                    <a:lstStyle/>
                    <a:p>
                      <a:pPr fontAlgn="t"/>
                      <a:r>
                        <a:rPr lang="en-US" sz="2000" b="1" dirty="0" smtClean="0">
                          <a:effectLst/>
                        </a:rPr>
                        <a:t>EnableSegmentationImage</a:t>
                      </a:r>
                      <a:endParaRPr lang="en-US" sz="2000" b="1" dirty="0">
                        <a:effectLst/>
                      </a:endParaRPr>
                    </a:p>
                  </a:txBody>
                  <a:tcPr marL="47625" marR="47625" marT="47625" marB="47625"/>
                </a:tc>
                <a:tc>
                  <a:txBody>
                    <a:bodyPr/>
                    <a:lstStyle/>
                    <a:p>
                      <a:pPr fontAlgn="t"/>
                      <a:r>
                        <a:rPr lang="en-US" sz="1400" dirty="0" smtClean="0">
                          <a:effectLst/>
                        </a:rPr>
                        <a:t>Enable/disable the extraction of the segmentation image.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effectLst/>
                        </a:rPr>
                        <a:t>EnableContourExtraction</a:t>
                      </a:r>
                      <a:endParaRPr lang="en-US" sz="2000" b="1" dirty="0">
                        <a:effectLst/>
                      </a:endParaRPr>
                    </a:p>
                  </a:txBody>
                  <a:tcPr marL="47625" marR="47625" marT="47625" marB="47625"/>
                </a:tc>
                <a:tc>
                  <a:txBody>
                    <a:bodyPr/>
                    <a:lstStyle/>
                    <a:p>
                      <a:pPr fontAlgn="t"/>
                      <a:r>
                        <a:rPr lang="en-US" sz="1400" dirty="0" smtClean="0">
                          <a:effectLst/>
                        </a:rPr>
                        <a:t>Enable/disable the extraction of contour lines.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solidFill>
                            <a:schemeClr val="tx1"/>
                          </a:solidFill>
                          <a:effectLst/>
                        </a:rPr>
                        <a:t>SetMaxBlobs</a:t>
                      </a:r>
                      <a:endParaRPr lang="en-US" sz="2000" b="1" dirty="0">
                        <a:solidFill>
                          <a:schemeClr val="tx1"/>
                        </a:solidFill>
                        <a:effectLst/>
                      </a:endParaRPr>
                    </a:p>
                  </a:txBody>
                  <a:tcPr marL="47625" marR="47625" marT="47625" marB="47625"/>
                </a:tc>
                <a:tc>
                  <a:txBody>
                    <a:bodyPr/>
                    <a:lstStyle/>
                    <a:p>
                      <a:pPr fontAlgn="t"/>
                      <a:r>
                        <a:rPr lang="en-US" sz="1400" dirty="0" smtClean="0">
                          <a:effectLst/>
                        </a:rPr>
                        <a:t>Set the maximal number of blobs to be detected.</a:t>
                      </a:r>
                      <a:r>
                        <a:rPr lang="en-US" sz="1400" baseline="0" dirty="0" smtClean="0">
                          <a:effectLst/>
                        </a:rPr>
                        <a:t> The largest blobs are extracted first. The default is 1.</a:t>
                      </a:r>
                      <a:endParaRPr lang="en-US" sz="1400" dirty="0">
                        <a:effectLst/>
                      </a:endParaRPr>
                    </a:p>
                  </a:txBody>
                  <a:tcPr marL="47625" marR="47625" marT="47625" marB="47625"/>
                </a:tc>
              </a:tr>
            </a:tbl>
          </a:graphicData>
        </a:graphic>
      </p:graphicFrame>
    </p:spTree>
    <p:extLst>
      <p:ext uri="{BB962C8B-B14F-4D97-AF65-F5344CB8AC3E}">
        <p14:creationId xmlns:p14="http://schemas.microsoft.com/office/powerpoint/2010/main" val="168795343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Blob and Contour</a:t>
            </a:r>
            <a:endParaRPr lang="en-US" dirty="0"/>
          </a:p>
        </p:txBody>
      </p:sp>
      <p:sp>
        <p:nvSpPr>
          <p:cNvPr id="3" name="Content Placeholder 2"/>
          <p:cNvSpPr>
            <a:spLocks noGrp="1"/>
          </p:cNvSpPr>
          <p:nvPr>
            <p:ph type="body" sz="quarter" idx="11"/>
          </p:nvPr>
        </p:nvSpPr>
        <p:spPr>
          <a:xfrm>
            <a:off x="112209" y="932174"/>
            <a:ext cx="4836309" cy="5145897"/>
          </a:xfrm>
        </p:spPr>
        <p:style>
          <a:lnRef idx="2">
            <a:schemeClr val="accent6"/>
          </a:lnRef>
          <a:fillRef idx="1">
            <a:schemeClr val="lt1"/>
          </a:fillRef>
          <a:effectRef idx="0">
            <a:schemeClr val="accent6"/>
          </a:effectRef>
          <a:fontRef idx="minor">
            <a:schemeClr val="dk1"/>
          </a:fontRef>
        </p:style>
        <p:txBody>
          <a:bodyPr/>
          <a:lstStyle/>
          <a:p>
            <a:pPr marL="228600" lvl="0"/>
            <a:r>
              <a:rPr lang="en-US" dirty="0" smtClean="0"/>
              <a:t>Blob </a:t>
            </a:r>
            <a:r>
              <a:rPr lang="en-US" dirty="0"/>
              <a:t>Extractor</a:t>
            </a:r>
          </a:p>
          <a:p>
            <a:pPr lvl="2" indent="0">
              <a:buFont typeface="Courier New" panose="02070309020205020404" pitchFamily="49" charset="0"/>
              <a:buChar char="o"/>
            </a:pPr>
            <a:r>
              <a:rPr lang="en-US" sz="1100" dirty="0"/>
              <a:t>Blob extraction is based on the depth measurement</a:t>
            </a:r>
          </a:p>
          <a:p>
            <a:pPr lvl="2" indent="0">
              <a:buFont typeface="Courier New" panose="02070309020205020404" pitchFamily="49" charset="0"/>
              <a:buChar char="o"/>
            </a:pPr>
            <a:r>
              <a:rPr lang="en-US" sz="1100" dirty="0" smtClean="0"/>
              <a:t>Retrieve </a:t>
            </a:r>
            <a:r>
              <a:rPr lang="en-US" sz="1100" dirty="0"/>
              <a:t>the mask (segmentation image) of any blob in front of the camera</a:t>
            </a:r>
          </a:p>
          <a:p>
            <a:pPr lvl="2" indent="0">
              <a:buFont typeface="Courier New" panose="02070309020205020404" pitchFamily="49" charset="0"/>
              <a:buChar char="o"/>
            </a:pPr>
            <a:r>
              <a:rPr lang="en-US" sz="1100" dirty="0"/>
              <a:t>Detects any object within predefined range (adjustable)</a:t>
            </a:r>
          </a:p>
          <a:p>
            <a:pPr lvl="2" indent="0">
              <a:buFont typeface="Courier New" panose="02070309020205020404" pitchFamily="49" charset="0"/>
              <a:buChar char="o"/>
            </a:pPr>
            <a:r>
              <a:rPr lang="en-US" sz="1100" dirty="0"/>
              <a:t>Does NOT look for hands</a:t>
            </a:r>
          </a:p>
          <a:p>
            <a:pPr lvl="2" indent="0">
              <a:buFont typeface="Courier New" panose="02070309020205020404" pitchFamily="49" charset="0"/>
              <a:buChar char="o"/>
            </a:pPr>
            <a:r>
              <a:rPr lang="en-US" sz="1100" dirty="0"/>
              <a:t>Blobs will be ordered by their size (number of pixels in mask</a:t>
            </a:r>
            <a:r>
              <a:rPr lang="en-US" sz="1100" dirty="0" smtClean="0"/>
              <a:t>). </a:t>
            </a:r>
            <a:endParaRPr lang="en-US" sz="1100" dirty="0"/>
          </a:p>
          <a:p>
            <a:pPr lvl="2" indent="0">
              <a:buFont typeface="Courier New" panose="02070309020205020404" pitchFamily="49" charset="0"/>
              <a:buChar char="o"/>
            </a:pPr>
            <a:r>
              <a:rPr lang="en-US" sz="1100" dirty="0"/>
              <a:t>Ignores small objects/noise (adjustable)</a:t>
            </a:r>
          </a:p>
          <a:p>
            <a:pPr lvl="2" indent="0">
              <a:buFont typeface="Courier New" panose="02070309020205020404" pitchFamily="49" charset="0"/>
              <a:buChar char="o"/>
            </a:pPr>
            <a:r>
              <a:rPr lang="en-US" sz="1100" dirty="0"/>
              <a:t>Limited to two objects</a:t>
            </a:r>
          </a:p>
          <a:p>
            <a:pPr lvl="2" indent="0">
              <a:buFont typeface="Courier New" panose="02070309020205020404" pitchFamily="49" charset="0"/>
              <a:buChar char="o"/>
            </a:pPr>
            <a:r>
              <a:rPr lang="en-US" sz="1100" dirty="0"/>
              <a:t>Allows smoothing of the </a:t>
            </a:r>
            <a:r>
              <a:rPr lang="en-US" sz="1100" dirty="0" smtClean="0"/>
              <a:t>mask</a:t>
            </a:r>
          </a:p>
          <a:p>
            <a:pPr lvl="2" indent="0">
              <a:buFont typeface="Courier New" panose="02070309020205020404" pitchFamily="49" charset="0"/>
              <a:buChar char="o"/>
            </a:pPr>
            <a:r>
              <a:rPr lang="en-US" sz="1100" dirty="0"/>
              <a:t>Input buffer can be provided as color or depth</a:t>
            </a:r>
            <a:r>
              <a:rPr lang="en-US" sz="1100" dirty="0" smtClean="0"/>
              <a:t>.</a:t>
            </a:r>
          </a:p>
          <a:p>
            <a:pPr lvl="2" indent="0">
              <a:buFont typeface="Courier New" panose="02070309020205020404" pitchFamily="49" charset="0"/>
              <a:buChar char="o"/>
            </a:pPr>
            <a:r>
              <a:rPr lang="en-US" sz="1100" dirty="0" smtClean="0"/>
              <a:t>Blobs tracking is not lost due to hand orientation</a:t>
            </a:r>
            <a:endParaRPr lang="en-US" sz="1600" dirty="0" smtClean="0"/>
          </a:p>
          <a:p>
            <a:pPr marL="228600" lvl="0"/>
            <a:r>
              <a:rPr lang="en-US" dirty="0"/>
              <a:t>Contour Extractor</a:t>
            </a:r>
          </a:p>
          <a:p>
            <a:pPr lvl="2" indent="0">
              <a:buFont typeface="Courier New" panose="02070309020205020404" pitchFamily="49" charset="0"/>
              <a:buChar char="o"/>
            </a:pPr>
            <a:r>
              <a:rPr lang="en-US" sz="1100" dirty="0"/>
              <a:t>Extracts the line (list of points) defining a blob’s borders</a:t>
            </a:r>
          </a:p>
          <a:p>
            <a:pPr lvl="2" indent="0">
              <a:buFont typeface="Courier New" panose="02070309020205020404" pitchFamily="49" charset="0"/>
              <a:buChar char="o"/>
            </a:pPr>
            <a:r>
              <a:rPr lang="en-US" sz="1100" dirty="0"/>
              <a:t>Returns both external line (CCW order) and internal ones (CW order)</a:t>
            </a:r>
          </a:p>
          <a:p>
            <a:pPr lvl="2" indent="0">
              <a:buFont typeface="Courier New" panose="02070309020205020404" pitchFamily="49" charset="0"/>
              <a:buChar char="o"/>
            </a:pPr>
            <a:r>
              <a:rPr lang="en-US" sz="1100" dirty="0"/>
              <a:t>Allows smoothing of the line (reduces the number of points</a:t>
            </a:r>
            <a:r>
              <a:rPr lang="en-US" sz="1100" dirty="0" smtClean="0"/>
              <a:t>)</a:t>
            </a:r>
          </a:p>
          <a:p>
            <a:pPr lvl="2" indent="0">
              <a:buFont typeface="Courier New" panose="02070309020205020404" pitchFamily="49" charset="0"/>
              <a:buChar char="o"/>
            </a:pPr>
            <a:r>
              <a:rPr lang="en-US" sz="1100" dirty="0"/>
              <a:t>Input buffer can be either color or depth</a:t>
            </a:r>
            <a:r>
              <a:rPr lang="en-US" sz="1100" dirty="0" smtClean="0"/>
              <a:t>.</a:t>
            </a:r>
            <a:endParaRPr lang="en-US" sz="14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37</a:t>
            </a:fld>
            <a:endParaRPr lang="en-US">
              <a:solidFill>
                <a:srgbClr val="FFFFFF"/>
              </a:solidFill>
            </a:endParaRPr>
          </a:p>
        </p:txBody>
      </p:sp>
      <p:cxnSp>
        <p:nvCxnSpPr>
          <p:cNvPr id="5" name="Straight Connector 4"/>
          <p:cNvCxnSpPr/>
          <p:nvPr/>
        </p:nvCxnSpPr>
        <p:spPr>
          <a:xfrm flipV="1">
            <a:off x="-8238" y="737801"/>
            <a:ext cx="65836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1855568560"/>
              </p:ext>
            </p:extLst>
          </p:nvPr>
        </p:nvGraphicFramePr>
        <p:xfrm>
          <a:off x="5662333" y="1066629"/>
          <a:ext cx="6066358" cy="2379761"/>
        </p:xfrm>
        <a:graphic>
          <a:graphicData uri="http://schemas.openxmlformats.org/drawingml/2006/table">
            <a:tbl>
              <a:tblPr firstRow="1" bandRow="1">
                <a:tableStyleId>{5C22544A-7EE6-4342-B048-85BDC9FD1C3A}</a:tableStyleId>
              </a:tblPr>
              <a:tblGrid>
                <a:gridCol w="530999"/>
                <a:gridCol w="1211263"/>
                <a:gridCol w="4324096"/>
              </a:tblGrid>
              <a:tr h="292764">
                <a:tc rowSpan="8">
                  <a:txBody>
                    <a:bodyPr/>
                    <a:lstStyle/>
                    <a:p>
                      <a:pPr algn="ctr"/>
                      <a:r>
                        <a:rPr lang="en-US" sz="1200" dirty="0" smtClean="0"/>
                        <a:t>BLOB</a:t>
                      </a:r>
                      <a:endParaRPr lang="en-US" sz="1200" dirty="0"/>
                    </a:p>
                  </a:txBody>
                  <a:tcPr vert="vert" anchor="ctr"/>
                </a:tc>
                <a:tc>
                  <a:txBody>
                    <a:bodyPr/>
                    <a:lstStyle/>
                    <a:p>
                      <a:pPr algn="ctr"/>
                      <a:r>
                        <a:rPr lang="en-US" sz="1400" dirty="0" smtClean="0"/>
                        <a:t>Member</a:t>
                      </a:r>
                      <a:endParaRPr lang="en-US" sz="1400" dirty="0"/>
                    </a:p>
                  </a:txBody>
                  <a:tcPr/>
                </a:tc>
                <a:tc>
                  <a:txBody>
                    <a:bodyPr/>
                    <a:lstStyle/>
                    <a:p>
                      <a:pPr algn="ctr"/>
                      <a:r>
                        <a:rPr lang="en-US" sz="1400" dirty="0" smtClean="0"/>
                        <a:t>Output Data Descriptions</a:t>
                      </a:r>
                      <a:endParaRPr lang="en-US" sz="1400" dirty="0"/>
                    </a:p>
                  </a:txBody>
                  <a:tcPr/>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closestPoint</a:t>
                      </a:r>
                    </a:p>
                  </a:txBody>
                  <a:tcPr marL="47625" marR="47625" marT="47625" marB="47625"/>
                </a:tc>
                <a:tc>
                  <a:txBody>
                    <a:bodyPr/>
                    <a:lstStyle/>
                    <a:p>
                      <a:pPr fontAlgn="t"/>
                      <a:r>
                        <a:rPr lang="en-US" sz="1200" dirty="0">
                          <a:effectLst/>
                        </a:rPr>
                        <a:t>The image coordinate of the closest </a:t>
                      </a:r>
                      <a:r>
                        <a:rPr lang="en-US" sz="1200" dirty="0" smtClean="0">
                          <a:effectLst/>
                        </a:rPr>
                        <a:t>blob</a:t>
                      </a:r>
                      <a:r>
                        <a:rPr lang="en-US" sz="1200" baseline="0" dirty="0" smtClean="0">
                          <a:effectLst/>
                        </a:rPr>
                        <a:t> </a:t>
                      </a:r>
                      <a:r>
                        <a:rPr lang="en-US" sz="1200" dirty="0" smtClean="0">
                          <a:effectLst/>
                        </a:rPr>
                        <a:t>point</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leftPoint</a:t>
                      </a:r>
                    </a:p>
                  </a:txBody>
                  <a:tcPr marL="47625" marR="47625" marT="47625" marB="47625"/>
                </a:tc>
                <a:tc>
                  <a:txBody>
                    <a:bodyPr/>
                    <a:lstStyle/>
                    <a:p>
                      <a:pPr fontAlgn="t"/>
                      <a:r>
                        <a:rPr lang="en-US" sz="1200" dirty="0">
                          <a:effectLst/>
                        </a:rPr>
                        <a:t>The image coordinate of the left-most </a:t>
                      </a:r>
                      <a:r>
                        <a:rPr lang="en-US" sz="1200" dirty="0" smtClean="0">
                          <a:effectLst/>
                        </a:rPr>
                        <a:t>blob point</a:t>
                      </a:r>
                      <a:endParaRPr lang="en-US" sz="1200" dirty="0">
                        <a:effectLst/>
                      </a:endParaRPr>
                    </a:p>
                  </a:txBody>
                  <a:tcPr marL="47625" marR="47625" marT="47625" marB="47625"/>
                </a:tc>
              </a:tr>
              <a:tr h="296423">
                <a:tc vMerge="1">
                  <a:txBody>
                    <a:bodyPr/>
                    <a:lstStyle/>
                    <a:p>
                      <a:pPr fontAlgn="t"/>
                      <a:endParaRPr lang="en-US" sz="1100" b="1">
                        <a:effectLst/>
                      </a:endParaRPr>
                    </a:p>
                  </a:txBody>
                  <a:tcPr marL="47625" marR="47625" marT="47625" marB="47625"/>
                </a:tc>
                <a:tc>
                  <a:txBody>
                    <a:bodyPr/>
                    <a:lstStyle/>
                    <a:p>
                      <a:pPr fontAlgn="t"/>
                      <a:r>
                        <a:rPr lang="en-US" sz="1200" b="1" dirty="0">
                          <a:effectLst/>
                        </a:rPr>
                        <a:t>rightPoint</a:t>
                      </a:r>
                    </a:p>
                  </a:txBody>
                  <a:tcPr marL="47625" marR="47625" marT="47625" marB="47625"/>
                </a:tc>
                <a:tc>
                  <a:txBody>
                    <a:bodyPr/>
                    <a:lstStyle/>
                    <a:p>
                      <a:pPr fontAlgn="t"/>
                      <a:r>
                        <a:rPr lang="en-US" sz="1200" dirty="0">
                          <a:effectLst/>
                        </a:rPr>
                        <a:t>The image coordinate of the right-most </a:t>
                      </a:r>
                      <a:r>
                        <a:rPr lang="en-US" sz="1200" dirty="0" smtClean="0">
                          <a:effectLst/>
                        </a:rPr>
                        <a:t>blob point</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topPoint</a:t>
                      </a:r>
                    </a:p>
                  </a:txBody>
                  <a:tcPr marL="47625" marR="47625" marT="47625" marB="47625"/>
                </a:tc>
                <a:tc>
                  <a:txBody>
                    <a:bodyPr/>
                    <a:lstStyle/>
                    <a:p>
                      <a:pPr fontAlgn="t"/>
                      <a:r>
                        <a:rPr lang="en-US" sz="1200" dirty="0">
                          <a:effectLst/>
                        </a:rPr>
                        <a:t>The image coordinate of the top point of the blob.</a:t>
                      </a: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bottomPoint</a:t>
                      </a:r>
                    </a:p>
                  </a:txBody>
                  <a:tcPr marL="47625" marR="47625" marT="47625" marB="47625"/>
                </a:tc>
                <a:tc>
                  <a:txBody>
                    <a:bodyPr/>
                    <a:lstStyle/>
                    <a:p>
                      <a:pPr fontAlgn="t"/>
                      <a:r>
                        <a:rPr lang="en-US" sz="1200" dirty="0">
                          <a:effectLst/>
                        </a:rPr>
                        <a:t>The image coordinate of the bottom point of the blob.</a:t>
                      </a: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smtClean="0">
                          <a:effectLst/>
                        </a:rPr>
                        <a:t>centerPoint</a:t>
                      </a:r>
                      <a:endParaRPr lang="en-US" sz="1200" b="1" dirty="0">
                        <a:effectLst/>
                      </a:endParaRPr>
                    </a:p>
                  </a:txBody>
                  <a:tcPr marL="47625" marR="47625" marT="47625" marB="47625"/>
                </a:tc>
                <a:tc>
                  <a:txBody>
                    <a:bodyPr/>
                    <a:lstStyle/>
                    <a:p>
                      <a:pPr fontAlgn="t"/>
                      <a:r>
                        <a:rPr lang="en-US" sz="1200" dirty="0" smtClean="0">
                          <a:effectLst/>
                        </a:rPr>
                        <a:t>The image coordinate of the center point of the blob.</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smtClean="0">
                          <a:effectLst/>
                        </a:rPr>
                        <a:t>PixelCount</a:t>
                      </a:r>
                      <a:endParaRPr lang="en-US" sz="1200" b="1" dirty="0">
                        <a:effectLst/>
                      </a:endParaRPr>
                    </a:p>
                  </a:txBody>
                  <a:tcPr marL="47625" marR="47625" marT="47625" marB="47625"/>
                </a:tc>
                <a:tc>
                  <a:txBody>
                    <a:bodyPr/>
                    <a:lstStyle/>
                    <a:p>
                      <a:pPr fontAlgn="t"/>
                      <a:r>
                        <a:rPr lang="en-US" sz="1200" dirty="0" smtClean="0">
                          <a:effectLst/>
                        </a:rPr>
                        <a:t>The number of</a:t>
                      </a:r>
                      <a:r>
                        <a:rPr lang="en-US" sz="1200" baseline="0" dirty="0" smtClean="0">
                          <a:effectLst/>
                        </a:rPr>
                        <a:t> pixels in the blob.</a:t>
                      </a:r>
                      <a:endParaRPr lang="en-US" sz="1200" dirty="0">
                        <a:effectLst/>
                      </a:endParaRPr>
                    </a:p>
                  </a:txBody>
                  <a:tcPr marL="47625" marR="47625" marT="47625" marB="47625"/>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53809197"/>
              </p:ext>
            </p:extLst>
          </p:nvPr>
        </p:nvGraphicFramePr>
        <p:xfrm>
          <a:off x="5699257" y="4464815"/>
          <a:ext cx="6058393" cy="1194069"/>
        </p:xfrm>
        <a:graphic>
          <a:graphicData uri="http://schemas.openxmlformats.org/drawingml/2006/table">
            <a:tbl>
              <a:tblPr firstRow="1" bandRow="1">
                <a:tableStyleId>{5C22544A-7EE6-4342-B048-85BDC9FD1C3A}</a:tableStyleId>
              </a:tblPr>
              <a:tblGrid>
                <a:gridCol w="532741"/>
                <a:gridCol w="1210334"/>
                <a:gridCol w="4315318"/>
              </a:tblGrid>
              <a:tr h="296423">
                <a:tc rowSpan="4">
                  <a:txBody>
                    <a:bodyPr/>
                    <a:lstStyle/>
                    <a:p>
                      <a:pPr marL="0" marR="0" indent="0" algn="ctr" defTabSz="913945"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CONTOUR</a:t>
                      </a:r>
                    </a:p>
                  </a:txBody>
                  <a:tcPr vert="vert" anchor="ctr">
                    <a:solidFill>
                      <a:schemeClr val="accent1"/>
                    </a:solidFill>
                  </a:tcPr>
                </a:tc>
                <a:tc>
                  <a:txBody>
                    <a:bodyPr/>
                    <a:lstStyle/>
                    <a:p>
                      <a:pPr algn="ctr"/>
                      <a:r>
                        <a:rPr lang="en-US" sz="1400" dirty="0" smtClean="0"/>
                        <a:t>Member</a:t>
                      </a:r>
                      <a:endParaRPr lang="en-US" sz="1400" dirty="0"/>
                    </a:p>
                  </a:txBody>
                  <a:tcPr/>
                </a:tc>
                <a:tc>
                  <a:txBody>
                    <a:bodyPr/>
                    <a:lstStyle/>
                    <a:p>
                      <a:pPr algn="ctr"/>
                      <a:r>
                        <a:rPr lang="en-US" sz="1400" dirty="0" smtClean="0"/>
                        <a:t>Output Data Descriptions</a:t>
                      </a:r>
                      <a:endParaRPr lang="en-US" sz="1400" dirty="0"/>
                    </a:p>
                  </a:txBody>
                  <a:tcPr/>
                </a:tc>
              </a:tr>
              <a:tr h="296423">
                <a:tc vMerge="1">
                  <a:txBody>
                    <a:bodyPr/>
                    <a:lstStyle/>
                    <a:p>
                      <a:pPr marL="0" marR="0" indent="0" algn="ctr" defTabSz="913945" rtl="0" eaLnBrk="1" fontAlgn="auto" latinLnBrk="0" hangingPunct="1">
                        <a:lnSpc>
                          <a:spcPct val="100000"/>
                        </a:lnSpc>
                        <a:spcBef>
                          <a:spcPts val="0"/>
                        </a:spcBef>
                        <a:spcAft>
                          <a:spcPts val="0"/>
                        </a:spcAft>
                        <a:buClrTx/>
                        <a:buSzTx/>
                        <a:buFontTx/>
                        <a:buNone/>
                        <a:tabLst/>
                        <a:defRPr/>
                      </a:pPr>
                      <a:endParaRPr lang="en-US" sz="1200" b="1" dirty="0" smtClean="0">
                        <a:solidFill>
                          <a:schemeClr val="bg1"/>
                        </a:solidFill>
                      </a:endParaRPr>
                    </a:p>
                  </a:txBody>
                  <a:tcPr vert="vert" anchor="ctr">
                    <a:solidFill>
                      <a:schemeClr val="accent1"/>
                    </a:solidFill>
                  </a:tcPr>
                </a:tc>
                <a:tc>
                  <a:txBody>
                    <a:bodyPr/>
                    <a:lstStyle/>
                    <a:p>
                      <a:pPr algn="l"/>
                      <a:r>
                        <a:rPr lang="en-US" sz="1200" b="1" dirty="0" smtClean="0"/>
                        <a:t>Index</a:t>
                      </a:r>
                      <a:endParaRPr lang="en-US" sz="1200" b="1" dirty="0"/>
                    </a:p>
                  </a:txBody>
                  <a:tcPr marL="47625" marR="47625" marT="47625" marB="47625"/>
                </a:tc>
                <a:tc>
                  <a:txBody>
                    <a:bodyPr/>
                    <a:lstStyle/>
                    <a:p>
                      <a:r>
                        <a:rPr lang="en-US" sz="1200" dirty="0" smtClean="0">
                          <a:effectLst/>
                        </a:rPr>
                        <a:t>The zero-based contour index.</a:t>
                      </a:r>
                      <a:endParaRPr lang="en-US" sz="1200" dirty="0"/>
                    </a:p>
                  </a:txBody>
                  <a:tcPr/>
                </a:tc>
              </a:tr>
              <a:tr h="296423">
                <a:tc vMerge="1">
                  <a:txBody>
                    <a:bodyPr/>
                    <a:lstStyle/>
                    <a:p>
                      <a:pPr algn="ctr"/>
                      <a:endParaRPr lang="en-US" sz="2400" dirty="0"/>
                    </a:p>
                  </a:txBody>
                  <a:tcPr vert="vert" anchor="ctr"/>
                </a:tc>
                <a:tc>
                  <a:txBody>
                    <a:bodyPr/>
                    <a:lstStyle/>
                    <a:p>
                      <a:pPr algn="l" fontAlgn="t"/>
                      <a:r>
                        <a:rPr lang="en-US" sz="1200" b="1" dirty="0" smtClean="0">
                          <a:effectLst/>
                        </a:rPr>
                        <a:t>maxSize</a:t>
                      </a:r>
                      <a:endParaRPr lang="en-US" sz="1200" b="1" dirty="0">
                        <a:effectLst/>
                      </a:endParaRPr>
                    </a:p>
                  </a:txBody>
                  <a:tcPr marL="47625" marR="47625" marT="47625" marB="47625"/>
                </a:tc>
                <a:tc>
                  <a:txBody>
                    <a:bodyPr/>
                    <a:lstStyle/>
                    <a:p>
                      <a:pPr fontAlgn="t"/>
                      <a:r>
                        <a:rPr lang="en-US" sz="1200" dirty="0" smtClean="0">
                          <a:effectLst/>
                        </a:rPr>
                        <a:t>The number of contour points allocated.</a:t>
                      </a:r>
                      <a:endParaRPr lang="en-US" sz="1200" dirty="0">
                        <a:effectLst/>
                      </a:endParaRPr>
                    </a:p>
                  </a:txBody>
                  <a:tcPr marL="47625" marR="47625" marT="47625" marB="47625"/>
                </a:tc>
              </a:tr>
              <a:tr h="296423">
                <a:tc vMerge="1">
                  <a:txBody>
                    <a:bodyPr/>
                    <a:lstStyle/>
                    <a:p>
                      <a:pPr algn="ctr"/>
                      <a:endParaRPr lang="en-US" sz="2400" dirty="0"/>
                    </a:p>
                  </a:txBody>
                  <a:tcPr vert="vert" anchor="ctr"/>
                </a:tc>
                <a:tc>
                  <a:txBody>
                    <a:bodyPr/>
                    <a:lstStyle/>
                    <a:p>
                      <a:pPr algn="l" fontAlgn="t"/>
                      <a:r>
                        <a:rPr lang="en-US" sz="1200" b="1" dirty="0" smtClean="0">
                          <a:effectLst/>
                        </a:rPr>
                        <a:t>Contour</a:t>
                      </a:r>
                      <a:endParaRPr lang="en-US" sz="1200" b="1" dirty="0">
                        <a:effectLst/>
                      </a:endParaRPr>
                    </a:p>
                  </a:txBody>
                  <a:tcPr marL="47625" marR="47625" marT="47625" marB="47625"/>
                </a:tc>
                <a:tc>
                  <a:txBody>
                    <a:bodyPr/>
                    <a:lstStyle/>
                    <a:p>
                      <a:pPr fontAlgn="t"/>
                      <a:r>
                        <a:rPr lang="en-US" sz="1200" dirty="0" smtClean="0">
                          <a:effectLst/>
                        </a:rPr>
                        <a:t>The array of contour points, to be returned.</a:t>
                      </a:r>
                      <a:endParaRPr lang="en-US" sz="1200" dirty="0">
                        <a:effectLst/>
                      </a:endParaRPr>
                    </a:p>
                  </a:txBody>
                  <a:tcPr marL="47625" marR="47625" marT="47625" marB="47625"/>
                </a:tc>
              </a:tr>
            </a:tbl>
          </a:graphicData>
        </a:graphic>
      </p:graphicFrame>
    </p:spTree>
    <p:extLst>
      <p:ext uri="{BB962C8B-B14F-4D97-AF65-F5344CB8AC3E}">
        <p14:creationId xmlns:p14="http://schemas.microsoft.com/office/powerpoint/2010/main" val="417443187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1.wikia.nocookie.net/__cb20120326060551/monstersvsaliens/images/0/03/B.O.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6542" y="303102"/>
            <a:ext cx="6690292" cy="57454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Output: Blob</a:t>
            </a:r>
            <a:endParaRPr lang="en-US" dirty="0"/>
          </a:p>
        </p:txBody>
      </p:sp>
      <p:sp>
        <p:nvSpPr>
          <p:cNvPr id="9" name="Content Placeholder 2"/>
          <p:cNvSpPr>
            <a:spLocks noGrp="1"/>
          </p:cNvSpPr>
          <p:nvPr>
            <p:ph type="body" sz="quarter" idx="11"/>
          </p:nvPr>
        </p:nvSpPr>
        <p:spPr>
          <a:xfrm>
            <a:off x="365309" y="4226520"/>
            <a:ext cx="6141386" cy="1822062"/>
          </a:xfrm>
          <a:ln w="57150">
            <a:solidFill>
              <a:schemeClr val="tx2"/>
            </a:solidFill>
          </a:ln>
        </p:spPr>
        <p:txBody>
          <a:bodyPr/>
          <a:lstStyle/>
          <a:p>
            <a:pPr marL="171450">
              <a:buNone/>
            </a:pPr>
            <a:endParaRPr lang="en-US" sz="300" b="1" dirty="0" smtClean="0"/>
          </a:p>
          <a:p>
            <a:pPr marL="171450" lvl="2" indent="0">
              <a:spcBef>
                <a:spcPts val="300"/>
              </a:spcBef>
              <a:buFont typeface="Courier New" panose="02070309020205020404" pitchFamily="49" charset="0"/>
              <a:buChar char="o"/>
            </a:pPr>
            <a:r>
              <a:rPr lang="en-US" sz="1600" b="1" dirty="0" smtClean="0"/>
              <a:t>Contour Lines</a:t>
            </a:r>
            <a:endParaRPr lang="en-US" sz="1600" b="1" dirty="0" smtClean="0"/>
          </a:p>
          <a:p>
            <a:pPr marL="342900" lvl="4" indent="0">
              <a:spcBef>
                <a:spcPts val="300"/>
              </a:spcBef>
              <a:buFont typeface="Courier New" panose="02070309020205020404" pitchFamily="49" charset="0"/>
              <a:buChar char="o"/>
            </a:pPr>
            <a:r>
              <a:rPr lang="en-US" sz="1400" dirty="0" smtClean="0"/>
              <a:t>Outer line, the outside of the blob</a:t>
            </a:r>
          </a:p>
          <a:p>
            <a:pPr marL="342900" lvl="4" indent="0">
              <a:spcBef>
                <a:spcPts val="300"/>
              </a:spcBef>
              <a:buFont typeface="Courier New" panose="02070309020205020404" pitchFamily="49" charset="0"/>
              <a:buChar char="o"/>
            </a:pPr>
            <a:r>
              <a:rPr lang="en-US" sz="1400" dirty="0" smtClean="0"/>
              <a:t>Inner line, any holes in the blob are represented by inner lines</a:t>
            </a:r>
            <a:endParaRPr lang="en-US" sz="1400" dirty="0" smtClean="0"/>
          </a:p>
          <a:p>
            <a:pPr marL="171450" lvl="2" indent="0">
              <a:spcBef>
                <a:spcPts val="300"/>
              </a:spcBef>
              <a:buFont typeface="Courier New" panose="02070309020205020404" pitchFamily="49" charset="0"/>
              <a:buChar char="o"/>
            </a:pPr>
            <a:r>
              <a:rPr lang="en-US" sz="1600" b="1" dirty="0" smtClean="0"/>
              <a:t>Contour Size</a:t>
            </a:r>
            <a:endParaRPr lang="en-US" sz="1800" b="1" dirty="0" smtClean="0"/>
          </a:p>
          <a:p>
            <a:pPr marL="342900" lvl="4" indent="0">
              <a:spcBef>
                <a:spcPts val="300"/>
              </a:spcBef>
              <a:buFont typeface="Courier New" panose="02070309020205020404" pitchFamily="49" charset="0"/>
              <a:buChar char="o"/>
            </a:pPr>
            <a:r>
              <a:rPr lang="en-US" sz="1400" dirty="0" smtClean="0"/>
              <a:t>The number of points in the specified contour</a:t>
            </a:r>
            <a:endParaRPr lang="en-US" sz="14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38</a:t>
            </a:fld>
            <a:endParaRPr lang="en-US">
              <a:solidFill>
                <a:srgbClr val="FFFFFF"/>
              </a:solidFill>
            </a:endParaRPr>
          </a:p>
        </p:txBody>
      </p:sp>
      <p:cxnSp>
        <p:nvCxnSpPr>
          <p:cNvPr id="7" name="Straight Connector 6"/>
          <p:cNvCxnSpPr/>
          <p:nvPr/>
        </p:nvCxnSpPr>
        <p:spPr>
          <a:xfrm flipV="1">
            <a:off x="-8238" y="737801"/>
            <a:ext cx="3291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txBox="1">
            <a:spLocks/>
          </p:cNvSpPr>
          <p:nvPr/>
        </p:nvSpPr>
        <p:spPr>
          <a:xfrm>
            <a:off x="365309" y="1214635"/>
            <a:ext cx="6141386" cy="2791882"/>
          </a:xfrm>
          <a:prstGeom prst="rect">
            <a:avLst/>
          </a:prstGeom>
          <a:ln w="57150">
            <a:solidFill>
              <a:schemeClr val="tx2"/>
            </a:solidFill>
          </a:ln>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a:endParaRPr lang="en-US" sz="300" b="1" smtClean="0"/>
          </a:p>
          <a:p>
            <a:pPr marL="171450" lvl="2" indent="0">
              <a:spcBef>
                <a:spcPts val="300"/>
              </a:spcBef>
              <a:buFont typeface="Courier New" panose="02070309020205020404" pitchFamily="49" charset="0"/>
              <a:buChar char="o"/>
            </a:pPr>
            <a:r>
              <a:rPr lang="en-US" sz="1600" b="1" smtClean="0"/>
              <a:t>Mass-Center</a:t>
            </a:r>
          </a:p>
          <a:p>
            <a:pPr marL="342900" lvl="4" indent="0">
              <a:spcBef>
                <a:spcPts val="300"/>
              </a:spcBef>
              <a:buFont typeface="Courier New" panose="02070309020205020404" pitchFamily="49" charset="0"/>
              <a:buChar char="o"/>
            </a:pPr>
            <a:r>
              <a:rPr lang="en-US" sz="1400" smtClean="0"/>
              <a:t>Position (world and screen space)</a:t>
            </a:r>
          </a:p>
          <a:p>
            <a:pPr marL="171450" lvl="2" indent="0">
              <a:spcBef>
                <a:spcPts val="300"/>
              </a:spcBef>
              <a:buFont typeface="Courier New" panose="02070309020205020404" pitchFamily="49" charset="0"/>
              <a:buChar char="o"/>
            </a:pPr>
            <a:r>
              <a:rPr lang="en-US" sz="1600" b="1" smtClean="0"/>
              <a:t>Extremity Points</a:t>
            </a:r>
          </a:p>
          <a:p>
            <a:pPr marL="342900" lvl="4" indent="0">
              <a:spcBef>
                <a:spcPts val="300"/>
              </a:spcBef>
              <a:buFont typeface="Courier New" panose="02070309020205020404" pitchFamily="49" charset="0"/>
              <a:buChar char="o"/>
            </a:pPr>
            <a:r>
              <a:rPr lang="en-US" sz="1400" smtClean="0"/>
              <a:t>Basic extremity points (top, left, etc.) </a:t>
            </a:r>
          </a:p>
          <a:p>
            <a:pPr marL="342900" lvl="4" indent="0">
              <a:spcBef>
                <a:spcPts val="300"/>
              </a:spcBef>
              <a:buFont typeface="Courier New" panose="02070309020205020404" pitchFamily="49" charset="0"/>
              <a:buChar char="o"/>
            </a:pPr>
            <a:r>
              <a:rPr lang="en-US" sz="1400" smtClean="0"/>
              <a:t>Position in world and screen space</a:t>
            </a:r>
          </a:p>
          <a:p>
            <a:pPr marL="342900" lvl="4" indent="0">
              <a:spcBef>
                <a:spcPts val="300"/>
              </a:spcBef>
              <a:buFont typeface="Courier New" panose="02070309020205020404" pitchFamily="49" charset="0"/>
              <a:buChar char="o"/>
            </a:pPr>
            <a:r>
              <a:rPr lang="en-US" sz="1400" smtClean="0"/>
              <a:t>Less CPU intensive</a:t>
            </a:r>
          </a:p>
          <a:p>
            <a:pPr marL="171450" lvl="2" indent="0">
              <a:spcBef>
                <a:spcPts val="300"/>
              </a:spcBef>
              <a:buFont typeface="Courier New" panose="02070309020205020404" pitchFamily="49" charset="0"/>
              <a:buChar char="o"/>
            </a:pPr>
            <a:r>
              <a:rPr lang="en-US" sz="1600" b="1" smtClean="0"/>
              <a:t>Segmentation</a:t>
            </a:r>
            <a:endParaRPr lang="en-US" sz="1800" b="1" smtClean="0"/>
          </a:p>
          <a:p>
            <a:pPr marL="342900" lvl="4" indent="0">
              <a:spcBef>
                <a:spcPts val="300"/>
              </a:spcBef>
              <a:buFont typeface="Courier New" panose="02070309020205020404" pitchFamily="49" charset="0"/>
              <a:buChar char="o"/>
            </a:pPr>
            <a:r>
              <a:rPr lang="en-US" sz="1400" smtClean="0"/>
              <a:t>2D image mask of tracked hand</a:t>
            </a:r>
          </a:p>
          <a:p>
            <a:pPr marL="171450" lvl="2" indent="0">
              <a:spcBef>
                <a:spcPts val="300"/>
              </a:spcBef>
              <a:buFont typeface="Courier New" panose="02070309020205020404" pitchFamily="49" charset="0"/>
              <a:buChar char="o"/>
            </a:pPr>
            <a:r>
              <a:rPr lang="en-US" sz="1600" b="1" smtClean="0"/>
              <a:t>Bounds</a:t>
            </a:r>
            <a:endParaRPr lang="en-US" sz="1800" b="1" smtClean="0"/>
          </a:p>
          <a:p>
            <a:pPr marL="342900" lvl="4" indent="0">
              <a:spcBef>
                <a:spcPts val="300"/>
              </a:spcBef>
              <a:buFont typeface="Courier New" panose="02070309020205020404" pitchFamily="49" charset="0"/>
              <a:buChar char="o"/>
            </a:pPr>
            <a:r>
              <a:rPr lang="en-US" sz="1400" smtClean="0"/>
              <a:t>2D rect defining the boundary of the hand mask</a:t>
            </a:r>
            <a:endParaRPr lang="en-US" sz="1400" smtClean="0"/>
          </a:p>
        </p:txBody>
      </p:sp>
    </p:spTree>
    <p:extLst>
      <p:ext uri="{BB962C8B-B14F-4D97-AF65-F5344CB8AC3E}">
        <p14:creationId xmlns:p14="http://schemas.microsoft.com/office/powerpoint/2010/main" val="2204315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Blob </a:t>
            </a:r>
            <a:r>
              <a:rPr lang="en-US" dirty="0" smtClean="0"/>
              <a:t>Code</a:t>
            </a:r>
            <a:endParaRPr lang="en-US" dirty="0"/>
          </a:p>
        </p:txBody>
      </p:sp>
      <p:sp>
        <p:nvSpPr>
          <p:cNvPr id="8" name="Content Placeholder 2"/>
          <p:cNvSpPr>
            <a:spLocks noGrp="1"/>
          </p:cNvSpPr>
          <p:nvPr>
            <p:ph type="body" sz="quarter" idx="11"/>
          </p:nvPr>
        </p:nvSpPr>
        <p:spPr>
          <a:xfrm>
            <a:off x="340380" y="883029"/>
            <a:ext cx="11486817" cy="5240155"/>
          </a:xfrm>
        </p:spPr>
        <p:txBody>
          <a:bodyPr/>
          <a:lstStyle/>
          <a:p>
            <a:pPr marL="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Create an instance of the PXC[M]Image interface to manage image buffer access. */</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err="1" smtClean="0">
                <a:solidFill>
                  <a:srgbClr val="000000"/>
                </a:solidFill>
                <a:highlight>
                  <a:srgbClr val="FFFFFF"/>
                </a:highlight>
                <a:latin typeface="Consolas" panose="020B0609020204030204" pitchFamily="49" charset="0"/>
              </a:rPr>
              <a:t>new_image</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mask_utils.PipelineManager.session.CreateImage</a:t>
            </a:r>
            <a:r>
              <a:rPr lang="en-US" sz="1000" dirty="0">
                <a:solidFill>
                  <a:srgbClr val="000000"/>
                </a:solidFill>
                <a:highlight>
                  <a:srgbClr val="FFFFFF"/>
                </a:highlight>
                <a:latin typeface="Consolas" panose="020B0609020204030204" pitchFamily="49" charset="0"/>
              </a:rPr>
              <a:t>(info);</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Perform blob extraction on the specified depth image.*/</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m_blob.ProcessImage</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sample.depth</a:t>
            </a:r>
            <a:r>
              <a:rPr lang="en-US" sz="1000" dirty="0">
                <a:solidFill>
                  <a:srgbClr val="000000"/>
                </a:solidFill>
                <a:highlight>
                  <a:srgbClr val="FFFFFF"/>
                </a:highlight>
                <a:latin typeface="Consolas" panose="020B0609020204030204" pitchFamily="49" charset="0"/>
              </a:rPr>
              <a:t>);</a:t>
            </a:r>
          </a:p>
          <a:p>
            <a:pPr marL="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m_blob.QueryNumberOfBlobs</a:t>
            </a:r>
            <a:r>
              <a:rPr lang="en-US" sz="1000" dirty="0">
                <a:solidFill>
                  <a:srgbClr val="000000"/>
                </a:solidFill>
                <a:highlight>
                  <a:srgbClr val="FFFFFF"/>
                </a:highlight>
                <a:latin typeface="Consolas" panose="020B0609020204030204" pitchFamily="49" charset="0"/>
              </a:rPr>
              <a:t>();</a:t>
            </a:r>
          </a:p>
          <a:p>
            <a:pPr marL="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 &amp;&amp;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&gt; 0)</a:t>
            </a:r>
          </a:p>
          <a:p>
            <a:pPr marL="0"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5425"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r>
              <a:rPr lang="en-US" sz="1000" dirty="0" err="1">
                <a:solidFill>
                  <a:srgbClr val="0000FF"/>
                </a:solidFill>
                <a:highlight>
                  <a:srgbClr val="FFFFFF"/>
                </a:highlight>
                <a:latin typeface="Consolas" panose="020B0609020204030204" pitchFamily="49" charset="0"/>
              </a:rPr>
              <a:t>int</a:t>
            </a:r>
            <a:r>
              <a:rPr lang="en-US" sz="1000" dirty="0">
                <a:solidFill>
                  <a:srgbClr val="000000"/>
                </a:solidFill>
                <a:highlight>
                  <a:srgbClr val="FFFFFF"/>
                </a:highlight>
                <a:latin typeface="Consolas" panose="020B0609020204030204" pitchFamily="49" charset="0"/>
              </a:rPr>
              <a:t> j = 0; j &lt;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j++)</a:t>
            </a:r>
          </a:p>
          <a:p>
            <a:pPr marL="22542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461963"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Query Blob data*/</a:t>
            </a:r>
            <a:endParaRPr lang="en-US" sz="1000" dirty="0">
              <a:solidFill>
                <a:srgbClr val="000000"/>
              </a:solidFill>
              <a:highlight>
                <a:srgbClr val="FFFFFF"/>
              </a:highlight>
              <a:latin typeface="Consolas" panose="020B0609020204030204" pitchFamily="49" charset="0"/>
            </a:endParaRPr>
          </a:p>
          <a:p>
            <a:pPr marL="461963"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m_blob.QueryBlobData</a:t>
            </a:r>
            <a:r>
              <a:rPr lang="en-US" sz="1000" dirty="0">
                <a:solidFill>
                  <a:srgbClr val="000000"/>
                </a:solidFill>
                <a:highlight>
                  <a:srgbClr val="FFFFFF"/>
                </a:highlight>
                <a:latin typeface="Consolas" panose="020B0609020204030204" pitchFamily="49" charset="0"/>
              </a:rPr>
              <a:t>(j, </a:t>
            </a:r>
            <a:r>
              <a:rPr lang="en-US" sz="1000" dirty="0" err="1">
                <a:solidFill>
                  <a:srgbClr val="000000"/>
                </a:solidFill>
                <a:highlight>
                  <a:srgbClr val="FFFFFF"/>
                </a:highlight>
                <a:latin typeface="Consolas" panose="020B0609020204030204" pitchFamily="49" charset="0"/>
              </a:rPr>
              <a:t>new_image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p>
          <a:p>
            <a:pPr marL="461963"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a:t>
            </a:r>
          </a:p>
          <a:p>
            <a:pPr marL="461963"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"Blob center point =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r>
              <a:rPr lang="en-US" sz="1000" dirty="0" err="1">
                <a:solidFill>
                  <a:srgbClr val="000000"/>
                </a:solidFill>
                <a:highlight>
                  <a:srgbClr val="FFFFFF"/>
                </a:highlight>
                <a:latin typeface="Consolas" panose="020B0609020204030204" pitchFamily="49" charset="0"/>
              </a:rPr>
              <a:t>centerPoint.x.ToString</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r>
              <a:rPr lang="en-US" sz="1000" dirty="0" err="1">
                <a:solidFill>
                  <a:srgbClr val="000000"/>
                </a:solidFill>
                <a:highlight>
                  <a:srgbClr val="FFFFFF"/>
                </a:highlight>
                <a:latin typeface="Consolas" panose="020B0609020204030204" pitchFamily="49" charset="0"/>
              </a:rPr>
              <a:t>centerPoint.y.ToString</a:t>
            </a:r>
            <a:r>
              <a:rPr lang="en-US" sz="1000" dirty="0">
                <a:solidFill>
                  <a:srgbClr val="000000"/>
                </a:solidFill>
                <a:highlight>
                  <a:srgbClr val="FFFFFF"/>
                </a:highlight>
                <a:latin typeface="Consolas" panose="020B0609020204030204" pitchFamily="49" charset="0"/>
              </a:rPr>
              <a:t>());</a:t>
            </a:r>
          </a:p>
          <a:p>
            <a:pPr marL="688975" indent="0">
              <a:spcBef>
                <a:spcPts val="0"/>
              </a:spcBef>
              <a:buNone/>
            </a:pP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The </a:t>
            </a:r>
            <a:r>
              <a:rPr lang="en-US" sz="1000" dirty="0" err="1">
                <a:solidFill>
                  <a:srgbClr val="008000"/>
                </a:solidFill>
                <a:highlight>
                  <a:srgbClr val="FFFFFF"/>
                </a:highlight>
                <a:latin typeface="Consolas" panose="020B0609020204030204" pitchFamily="49" charset="0"/>
              </a:rPr>
              <a:t>AcquireAccess</a:t>
            </a:r>
            <a:r>
              <a:rPr lang="en-US" sz="1000" dirty="0">
                <a:solidFill>
                  <a:srgbClr val="008000"/>
                </a:solidFill>
                <a:highlight>
                  <a:srgbClr val="FFFFFF"/>
                </a:highlight>
                <a:latin typeface="Consolas" panose="020B0609020204030204" pitchFamily="49" charset="0"/>
              </a:rPr>
              <a:t> function locks the image buffer for exclusive access. If the specified pixel format is not available for the image storage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688975"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new_image.AcquireAccess</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PXCMImage.Access.ACCESS_READ_WRITE</a:t>
            </a:r>
            <a:r>
              <a:rPr lang="en-US" sz="1000" dirty="0">
                <a:solidFill>
                  <a:srgbClr val="000000"/>
                </a:solidFill>
                <a:highlight>
                  <a:srgbClr val="FFFFFF"/>
                </a:highlight>
                <a:latin typeface="Consolas" panose="020B0609020204030204" pitchFamily="49" charset="0"/>
              </a:rPr>
              <a:t>, PXCMImage.PixelFormat.PIXEL_FORMAT_RGB32,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new_bdata</a:t>
            </a:r>
            <a:r>
              <a:rPr lang="en-US" sz="1000" dirty="0">
                <a:solidFill>
                  <a:srgbClr val="000000"/>
                </a:solidFill>
                <a:highlight>
                  <a:srgbClr val="FFFFFF"/>
                </a:highlight>
                <a:latin typeface="Consolas" panose="020B0609020204030204" pitchFamily="49" charset="0"/>
              </a:rPr>
              <a:t>[j]);</a:t>
            </a:r>
          </a:p>
          <a:p>
            <a:pPr marL="688975"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a:t>
            </a:r>
          </a:p>
          <a:p>
            <a:pPr marL="68897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convert raw pixel data to unity specific texture data*/</a:t>
            </a:r>
            <a:endParaRPr lang="en-US" sz="1000" dirty="0">
              <a:solidFill>
                <a:srgbClr val="000000"/>
              </a:solidFill>
              <a:highlight>
                <a:srgbClr val="FFFFFF"/>
              </a:highlight>
              <a:latin typeface="Consolas" panose="020B0609020204030204" pitchFamily="49" charset="0"/>
            </a:endParaRP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new_bdata</a:t>
            </a:r>
            <a:r>
              <a:rPr lang="en-US" sz="1000" dirty="0" smtClean="0">
                <a:solidFill>
                  <a:srgbClr val="000000"/>
                </a:solidFill>
                <a:highlight>
                  <a:srgbClr val="FFFFFF"/>
                </a:highlight>
                <a:latin typeface="Consolas" panose="020B0609020204030204" pitchFamily="49" charset="0"/>
              </a:rPr>
              <a:t>[j</a:t>
            </a:r>
            <a:r>
              <a:rPr lang="en-US" sz="1000" dirty="0">
                <a:solidFill>
                  <a:srgbClr val="000000"/>
                </a:solidFill>
                <a:highlight>
                  <a:srgbClr val="FFFFFF"/>
                </a:highlight>
                <a:latin typeface="Consolas" panose="020B0609020204030204" pitchFamily="49" charset="0"/>
              </a:rPr>
              <a:t>].ToTexture2D(0, texture[j</a:t>
            </a: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8000"/>
                </a:solidFill>
                <a:highlight>
                  <a:srgbClr val="FFFFFF"/>
                </a:highlight>
                <a:latin typeface="Consolas" panose="020B0609020204030204" pitchFamily="49" charset="0"/>
              </a:rPr>
              <a:t>/*apply texture to material*/</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mat[j</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mainTexture</a:t>
            </a:r>
            <a:r>
              <a:rPr lang="en-US" sz="1000" dirty="0">
                <a:solidFill>
                  <a:srgbClr val="000000"/>
                </a:solidFill>
                <a:highlight>
                  <a:srgbClr val="FFFFFF"/>
                </a:highlight>
                <a:latin typeface="Consolas" panose="020B0609020204030204" pitchFamily="49" charset="0"/>
              </a:rPr>
              <a:t> = texture[j];</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texture[j</a:t>
            </a:r>
            <a:r>
              <a:rPr lang="en-US" sz="1000" dirty="0">
                <a:solidFill>
                  <a:srgbClr val="000000"/>
                </a:solidFill>
                <a:highlight>
                  <a:srgbClr val="FFFFFF"/>
                </a:highlight>
                <a:latin typeface="Consolas" panose="020B0609020204030204" pitchFamily="49" charset="0"/>
              </a:rPr>
              <a:t>].Apply();</a:t>
            </a:r>
          </a:p>
          <a:p>
            <a:pPr marL="68897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err="1" smtClean="0">
                <a:solidFill>
                  <a:srgbClr val="000000"/>
                </a:solidFill>
                <a:highlight>
                  <a:srgbClr val="FFFFFF"/>
                </a:highlight>
                <a:latin typeface="Consolas" panose="020B0609020204030204" pitchFamily="49" charset="0"/>
              </a:rPr>
              <a:t>new_image.ReleaseAccess</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new_bdata</a:t>
            </a:r>
            <a:r>
              <a:rPr lang="en-US" sz="1000" dirty="0" smtClean="0">
                <a:solidFill>
                  <a:srgbClr val="000000"/>
                </a:solidFill>
                <a:highlight>
                  <a:srgbClr val="FFFFFF"/>
                </a:highlight>
                <a:latin typeface="Consolas" panose="020B0609020204030204" pitchFamily="49" charset="0"/>
              </a:rPr>
              <a:t>[j</a:t>
            </a:r>
            <a:r>
              <a:rPr lang="en-US" sz="1000" dirty="0">
                <a:solidFill>
                  <a:srgbClr val="000000"/>
                </a:solidFill>
                <a:highlight>
                  <a:srgbClr val="FFFFFF"/>
                </a:highlight>
                <a:latin typeface="Consolas" panose="020B0609020204030204" pitchFamily="49" charset="0"/>
              </a:rPr>
              <a:t>]);</a:t>
            </a:r>
          </a:p>
          <a:p>
            <a:pPr marL="461963"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542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39</a:t>
            </a:fld>
            <a:endParaRPr lang="en-US">
              <a:solidFill>
                <a:srgbClr val="FFFFFF"/>
              </a:solidFill>
            </a:endParaRPr>
          </a:p>
        </p:txBody>
      </p:sp>
      <p:cxnSp>
        <p:nvCxnSpPr>
          <p:cNvPr id="5" name="Straight Connector 4"/>
          <p:cNvCxnSpPr/>
          <p:nvPr/>
        </p:nvCxnSpPr>
        <p:spPr>
          <a:xfrm flipV="1">
            <a:off x="-8238" y="737801"/>
            <a:ext cx="48463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074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Module Structure</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a:t>
            </a:fld>
            <a:endParaRPr lang="en-US">
              <a:solidFill>
                <a:srgbClr val="FFFFFF"/>
              </a:solidFill>
            </a:endParaRPr>
          </a:p>
        </p:txBody>
      </p:sp>
      <p:grpSp>
        <p:nvGrpSpPr>
          <p:cNvPr id="13" name="Group 12"/>
          <p:cNvGrpSpPr/>
          <p:nvPr/>
        </p:nvGrpSpPr>
        <p:grpSpPr>
          <a:xfrm>
            <a:off x="1141046" y="1210852"/>
            <a:ext cx="8848298" cy="3400124"/>
            <a:chOff x="535998" y="1058637"/>
            <a:chExt cx="7284713" cy="3271858"/>
          </a:xfrm>
        </p:grpSpPr>
        <p:sp>
          <p:nvSpPr>
            <p:cNvPr id="5" name="TextBox 4"/>
            <p:cNvSpPr txBox="1"/>
            <p:nvPr/>
          </p:nvSpPr>
          <p:spPr>
            <a:xfrm>
              <a:off x="535998" y="2549658"/>
              <a:ext cx="2959790" cy="1421598"/>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PXCModuleConfiguration</a:t>
              </a:r>
            </a:p>
            <a:p>
              <a:pPr marL="285750" indent="-285750">
                <a:buFont typeface="Arial" panose="020B0604020202020204" pitchFamily="34" charset="0"/>
                <a:buChar char="•"/>
              </a:pPr>
              <a:r>
                <a:rPr lang="en-US" dirty="0" smtClean="0"/>
                <a:t>ApplyChanges</a:t>
              </a:r>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Dispose</a:t>
              </a:r>
            </a:p>
            <a:p>
              <a:pPr marL="285750" indent="-285750">
                <a:buFont typeface="Arial" panose="020B0604020202020204" pitchFamily="34" charset="0"/>
                <a:buChar char="•"/>
              </a:pPr>
              <a:r>
                <a:rPr lang="en-US" dirty="0" smtClean="0"/>
                <a:t>RestoreDefaults</a:t>
              </a:r>
            </a:p>
          </p:txBody>
        </p:sp>
        <p:sp>
          <p:nvSpPr>
            <p:cNvPr id="7" name="TextBox 6"/>
            <p:cNvSpPr txBox="1"/>
            <p:nvPr/>
          </p:nvSpPr>
          <p:spPr>
            <a:xfrm>
              <a:off x="5580664" y="2549657"/>
              <a:ext cx="2240047" cy="888499"/>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PXCModuleData</a:t>
              </a:r>
              <a:endParaRPr lang="en-US" dirty="0" smtClean="0"/>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solidFill>
                    <a:schemeClr val="accent6">
                      <a:lumMod val="75000"/>
                    </a:schemeClr>
                  </a:solidFill>
                </a:rPr>
                <a:t>QueryxxxData</a:t>
              </a:r>
              <a:endParaRPr lang="en-US" dirty="0">
                <a:solidFill>
                  <a:schemeClr val="accent6">
                    <a:lumMod val="75000"/>
                  </a:schemeClr>
                </a:solidFill>
              </a:endParaRPr>
            </a:p>
          </p:txBody>
        </p:sp>
        <p:sp>
          <p:nvSpPr>
            <p:cNvPr id="9" name="TextBox 8"/>
            <p:cNvSpPr txBox="1"/>
            <p:nvPr/>
          </p:nvSpPr>
          <p:spPr>
            <a:xfrm>
              <a:off x="2846156" y="1058637"/>
              <a:ext cx="2880192" cy="888498"/>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none" rtlCol="0">
              <a:spAutoFit/>
            </a:bodyPr>
            <a:lstStyle/>
            <a:p>
              <a:r>
                <a:rPr lang="en-US" b="1" dirty="0" smtClean="0"/>
                <a:t>PXCModule</a:t>
              </a:r>
              <a:endParaRPr lang="en-US" dirty="0" smtClean="0"/>
            </a:p>
            <a:p>
              <a:pPr marL="285750" indent="-285750">
                <a:buFont typeface="Arial" panose="020B0604020202020204" pitchFamily="34" charset="0"/>
                <a:buChar char="•"/>
              </a:pPr>
              <a:r>
                <a:rPr lang="en-US" dirty="0"/>
                <a:t>CreateActiveConfiguration</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CreateOutput</a:t>
              </a:r>
              <a:endParaRPr lang="en-US" dirty="0">
                <a:solidFill>
                  <a:schemeClr val="accent6">
                    <a:lumMod val="75000"/>
                  </a:schemeClr>
                </a:solidFill>
              </a:endParaRPr>
            </a:p>
          </p:txBody>
        </p:sp>
        <p:cxnSp>
          <p:nvCxnSpPr>
            <p:cNvPr id="10" name="Elbow Connector 9"/>
            <p:cNvCxnSpPr>
              <a:stCxn id="9" idx="1"/>
              <a:endCxn id="5" idx="0"/>
            </p:cNvCxnSpPr>
            <p:nvPr/>
          </p:nvCxnSpPr>
          <p:spPr>
            <a:xfrm rot="10800000" flipV="1">
              <a:off x="2015894" y="1502886"/>
              <a:ext cx="830262" cy="1046772"/>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9" idx="3"/>
              <a:endCxn id="7" idx="0"/>
            </p:cNvCxnSpPr>
            <p:nvPr/>
          </p:nvCxnSpPr>
          <p:spPr>
            <a:xfrm>
              <a:off x="5726348" y="1502886"/>
              <a:ext cx="974340" cy="1046771"/>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66113" y="3383971"/>
              <a:ext cx="869149" cy="369332"/>
            </a:xfrm>
            <a:prstGeom prst="rect">
              <a:avLst/>
            </a:prstGeom>
            <a:noFill/>
          </p:spPr>
          <p:txBody>
            <a:bodyPr wrap="none" rtlCol="0">
              <a:spAutoFit/>
            </a:bodyPr>
            <a:lstStyle/>
            <a:p>
              <a:r>
                <a:rPr lang="en-US" b="1" dirty="0" smtClean="0">
                  <a:solidFill>
                    <a:schemeClr val="accent1"/>
                  </a:solidFill>
                </a:rPr>
                <a:t>Output</a:t>
              </a:r>
              <a:endParaRPr lang="en-US" b="1" dirty="0">
                <a:solidFill>
                  <a:schemeClr val="accent1"/>
                </a:solidFill>
              </a:endParaRPr>
            </a:p>
          </p:txBody>
        </p:sp>
        <p:sp>
          <p:nvSpPr>
            <p:cNvPr id="17" name="TextBox 16"/>
            <p:cNvSpPr txBox="1"/>
            <p:nvPr/>
          </p:nvSpPr>
          <p:spPr>
            <a:xfrm>
              <a:off x="1098377" y="3961163"/>
              <a:ext cx="1496756" cy="369332"/>
            </a:xfrm>
            <a:prstGeom prst="rect">
              <a:avLst/>
            </a:prstGeom>
            <a:noFill/>
          </p:spPr>
          <p:txBody>
            <a:bodyPr wrap="none" rtlCol="0">
              <a:spAutoFit/>
            </a:bodyPr>
            <a:lstStyle/>
            <a:p>
              <a:r>
                <a:rPr lang="en-US" b="1" dirty="0" smtClean="0">
                  <a:solidFill>
                    <a:schemeClr val="accent1"/>
                  </a:solidFill>
                </a:rPr>
                <a:t>Configuration</a:t>
              </a:r>
              <a:endParaRPr lang="en-US" b="1" dirty="0">
                <a:solidFill>
                  <a:schemeClr val="accent1"/>
                </a:solidFill>
              </a:endParaRPr>
            </a:p>
          </p:txBody>
        </p:sp>
      </p:grpSp>
      <p:cxnSp>
        <p:nvCxnSpPr>
          <p:cNvPr id="6" name="Straight Connector 5"/>
          <p:cNvCxnSpPr/>
          <p:nvPr/>
        </p:nvCxnSpPr>
        <p:spPr>
          <a:xfrm flipV="1">
            <a:off x="-8238" y="720701"/>
            <a:ext cx="42976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28105" y="2179975"/>
            <a:ext cx="1120820" cy="369332"/>
          </a:xfrm>
          <a:prstGeom prst="rect">
            <a:avLst/>
          </a:prstGeom>
          <a:noFill/>
        </p:spPr>
        <p:txBody>
          <a:bodyPr wrap="none" rtlCol="0">
            <a:spAutoFit/>
          </a:bodyPr>
          <a:lstStyle/>
          <a:p>
            <a:r>
              <a:rPr lang="en-US" b="1" dirty="0" smtClean="0">
                <a:solidFill>
                  <a:schemeClr val="accent1"/>
                </a:solidFill>
              </a:rPr>
              <a:t>Module</a:t>
            </a:r>
            <a:endParaRPr lang="en-US" b="1" dirty="0">
              <a:solidFill>
                <a:schemeClr val="accent1"/>
              </a:solidFill>
            </a:endParaRPr>
          </a:p>
        </p:txBody>
      </p:sp>
    </p:spTree>
    <p:extLst>
      <p:ext uri="{BB962C8B-B14F-4D97-AF65-F5344CB8AC3E}">
        <p14:creationId xmlns:p14="http://schemas.microsoft.com/office/powerpoint/2010/main" val="290396891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607509" y="927123"/>
            <a:ext cx="10983383" cy="4840287"/>
          </a:xfrm>
        </p:spPr>
        <p:txBody>
          <a:bodyPr/>
          <a:lstStyle/>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Create an instance of the PXC[M]Image interface to manage image buffer access. */</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err="1" smtClean="0">
                <a:solidFill>
                  <a:srgbClr val="000000"/>
                </a:solidFill>
                <a:highlight>
                  <a:srgbClr val="FFFFFF"/>
                </a:highlight>
                <a:latin typeface="Consolas" panose="020B0609020204030204" pitchFamily="49" charset="0"/>
              </a:rPr>
              <a:t>new_image</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mask_utils.PipelineManager.session.CreateImage</a:t>
            </a:r>
            <a:r>
              <a:rPr lang="en-US" sz="1100" dirty="0">
                <a:solidFill>
                  <a:srgbClr val="000000"/>
                </a:solidFill>
                <a:highlight>
                  <a:srgbClr val="FFFFFF"/>
                </a:highlight>
                <a:latin typeface="Consolas" panose="020B0609020204030204" pitchFamily="49" charset="0"/>
              </a:rPr>
              <a:t>(info);</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Perform contour extraction on the specified depth image*/</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results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m_contour.ProcessImage</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new_image</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FF"/>
                </a:solidFill>
                <a:highlight>
                  <a:srgbClr val="FFFFFF"/>
                </a:highlight>
                <a:latin typeface="Consolas" panose="020B0609020204030204" pitchFamily="49" charset="0"/>
              </a:rPr>
              <a:t>if</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(results == pxcmStatus.PXCM_STATUS_NO_ERROR &amp;&amp; </a:t>
            </a:r>
            <a:r>
              <a:rPr lang="en-US" sz="1100" dirty="0" err="1">
                <a:solidFill>
                  <a:srgbClr val="000000"/>
                </a:solidFill>
                <a:highlight>
                  <a:srgbClr val="FFFFFF"/>
                </a:highlight>
                <a:latin typeface="Consolas" panose="020B0609020204030204" pitchFamily="49" charset="0"/>
              </a:rPr>
              <a:t>m_contour.QueryNumberOfContours</a:t>
            </a:r>
            <a:r>
              <a:rPr lang="en-US" sz="1100" dirty="0">
                <a:solidFill>
                  <a:srgbClr val="000000"/>
                </a:solidFill>
                <a:highlight>
                  <a:srgbClr val="FFFFFF"/>
                </a:highlight>
                <a:latin typeface="Consolas" panose="020B0609020204030204" pitchFamily="49" charset="0"/>
              </a:rPr>
              <a:t>() &gt; 0)</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Retrieve the detected contour points.*/</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results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m_contour.QueryContourData</a:t>
            </a:r>
            <a:r>
              <a:rPr lang="en-US" sz="1100" dirty="0">
                <a:solidFill>
                  <a:srgbClr val="000000"/>
                </a:solidFill>
                <a:highlight>
                  <a:srgbClr val="FFFFFF"/>
                </a:highlight>
                <a:latin typeface="Consolas" panose="020B0609020204030204" pitchFamily="49" charset="0"/>
              </a:rPr>
              <a:t>(0, </a:t>
            </a:r>
            <a:r>
              <a:rPr lang="en-US" sz="1100" dirty="0">
                <a:solidFill>
                  <a:srgbClr val="0000FF"/>
                </a:solidFill>
                <a:highlight>
                  <a:srgbClr val="FFFFFF"/>
                </a:highlight>
                <a:latin typeface="Consolas" panose="020B0609020204030204" pitchFamily="49" charset="0"/>
              </a:rPr>
              <a:t>out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pointOuter</a:t>
            </a:r>
            <a:r>
              <a:rPr lang="en-US" sz="1100" dirty="0">
                <a:solidFill>
                  <a:srgbClr val="000000"/>
                </a:solidFill>
                <a:highlight>
                  <a:srgbClr val="FFFFFF"/>
                </a:highlight>
                <a:latin typeface="Consolas" panose="020B0609020204030204" pitchFamily="49" charset="0"/>
              </a:rPr>
              <a:t>[j]);</a:t>
            </a:r>
          </a:p>
          <a:p>
            <a:pPr marL="225425" indent="0">
              <a:spcBef>
                <a:spcPts val="0"/>
              </a:spcBef>
              <a:buNone/>
            </a:pPr>
            <a:r>
              <a:rPr lang="en-US" sz="1100" dirty="0" smtClean="0">
                <a:solidFill>
                  <a:srgbClr val="0000FF"/>
                </a:solidFill>
                <a:highlight>
                  <a:srgbClr val="FFFFFF"/>
                </a:highlight>
                <a:latin typeface="Consolas" panose="020B0609020204030204" pitchFamily="49" charset="0"/>
              </a:rPr>
              <a:t>if</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(results == pxcmStatus.PXCM_STATUS_NO_ERROR)</a:t>
            </a: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461963" indent="0">
              <a:spcBef>
                <a:spcPts val="0"/>
              </a:spcBef>
              <a:buNone/>
            </a:pPr>
            <a:r>
              <a:rPr lang="nn-NO" sz="1100" dirty="0" smtClean="0">
                <a:solidFill>
                  <a:srgbClr val="0000FF"/>
                </a:solidFill>
                <a:highlight>
                  <a:srgbClr val="FFFFFF"/>
                </a:highlight>
                <a:latin typeface="Consolas" panose="020B0609020204030204" pitchFamily="49" charset="0"/>
              </a:rPr>
              <a:t>for</a:t>
            </a:r>
            <a:r>
              <a:rPr lang="nn-NO" sz="1100" dirty="0" smtClean="0">
                <a:solidFill>
                  <a:srgbClr val="000000"/>
                </a:solidFill>
                <a:highlight>
                  <a:srgbClr val="FFFFFF"/>
                </a:highlight>
                <a:latin typeface="Consolas" panose="020B0609020204030204" pitchFamily="49" charset="0"/>
              </a:rPr>
              <a:t> </a:t>
            </a:r>
            <a:r>
              <a:rPr lang="nn-NO" sz="1100" dirty="0">
                <a:solidFill>
                  <a:srgbClr val="000000"/>
                </a:solidFill>
                <a:highlight>
                  <a:srgbClr val="FFFFFF"/>
                </a:highlight>
                <a:latin typeface="Consolas" panose="020B0609020204030204" pitchFamily="49" charset="0"/>
              </a:rPr>
              <a:t>(</a:t>
            </a:r>
            <a:r>
              <a:rPr lang="nn-NO" sz="1100" dirty="0">
                <a:solidFill>
                  <a:srgbClr val="0000FF"/>
                </a:solidFill>
                <a:highlight>
                  <a:srgbClr val="FFFFFF"/>
                </a:highlight>
                <a:latin typeface="Consolas" panose="020B0609020204030204" pitchFamily="49" charset="0"/>
              </a:rPr>
              <a:t>int</a:t>
            </a:r>
            <a:r>
              <a:rPr lang="nn-NO" sz="1100" dirty="0">
                <a:solidFill>
                  <a:srgbClr val="000000"/>
                </a:solidFill>
                <a:highlight>
                  <a:srgbClr val="FFFFFF"/>
                </a:highlight>
                <a:latin typeface="Consolas" panose="020B0609020204030204" pitchFamily="49" charset="0"/>
              </a:rPr>
              <a:t> i = 0; i &lt; numOfBlobs; i++)</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Set contour pixels to texture*/</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j = 0; j &lt; </a:t>
            </a:r>
            <a:r>
              <a:rPr lang="en-US" sz="1100" dirty="0" err="1">
                <a:solidFill>
                  <a:srgbClr val="000000"/>
                </a:solidFill>
                <a:highlight>
                  <a:srgbClr val="FFFFFF"/>
                </a:highlight>
                <a:latin typeface="Consolas" panose="020B0609020204030204" pitchFamily="49" charset="0"/>
              </a:rPr>
              <a:t>pointOuter.Length</a:t>
            </a:r>
            <a:r>
              <a:rPr lang="en-US" sz="1100" dirty="0">
                <a:solidFill>
                  <a:srgbClr val="000000"/>
                </a:solidFill>
                <a:highlight>
                  <a:srgbClr val="FFFFFF"/>
                </a:highlight>
                <a:latin typeface="Consolas" panose="020B0609020204030204" pitchFamily="49" charset="0"/>
              </a:rPr>
              <a:t>; j++)</a:t>
            </a:r>
          </a:p>
          <a:p>
            <a:pPr marL="68897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914400" indent="0">
              <a:spcBef>
                <a:spcPts val="0"/>
              </a:spcBef>
              <a:buNone/>
            </a:pPr>
            <a:r>
              <a:rPr lang="fr-FR" sz="1100" dirty="0" smtClean="0">
                <a:solidFill>
                  <a:srgbClr val="000000"/>
                </a:solidFill>
                <a:highlight>
                  <a:srgbClr val="FFFFFF"/>
                </a:highlight>
                <a:latin typeface="Consolas" panose="020B0609020204030204" pitchFamily="49" charset="0"/>
              </a:rPr>
              <a:t>texture[i</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SetPixel</a:t>
            </a:r>
            <a:r>
              <a:rPr lang="fr-FR" sz="1100" dirty="0">
                <a:solidFill>
                  <a:srgbClr val="000000"/>
                </a:solidFill>
                <a:highlight>
                  <a:srgbClr val="FFFFFF"/>
                </a:highlight>
                <a:latin typeface="Consolas" panose="020B0609020204030204" pitchFamily="49" charset="0"/>
              </a:rPr>
              <a:t>((</a:t>
            </a:r>
            <a:r>
              <a:rPr lang="fr-FR" sz="1100" dirty="0" err="1">
                <a:solidFill>
                  <a:srgbClr val="0000FF"/>
                </a:solidFill>
                <a:highlight>
                  <a:srgbClr val="FFFFFF"/>
                </a:highlight>
                <a:latin typeface="Consolas" panose="020B0609020204030204" pitchFamily="49" charset="0"/>
              </a:rPr>
              <a:t>int</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pointOuter</a:t>
            </a:r>
            <a:r>
              <a:rPr lang="fr-FR" sz="1100" dirty="0">
                <a:solidFill>
                  <a:srgbClr val="000000"/>
                </a:solidFill>
                <a:highlight>
                  <a:srgbClr val="FFFFFF"/>
                </a:highlight>
                <a:latin typeface="Consolas" panose="020B0609020204030204" pitchFamily="49" charset="0"/>
              </a:rPr>
              <a:t>[j].x, (</a:t>
            </a:r>
            <a:r>
              <a:rPr lang="fr-FR" sz="1100" dirty="0" err="1">
                <a:solidFill>
                  <a:srgbClr val="0000FF"/>
                </a:solidFill>
                <a:highlight>
                  <a:srgbClr val="FFFFFF"/>
                </a:highlight>
                <a:latin typeface="Consolas" panose="020B0609020204030204" pitchFamily="49" charset="0"/>
              </a:rPr>
              <a:t>int</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pointOuter</a:t>
            </a:r>
            <a:r>
              <a:rPr lang="fr-FR" sz="1100" dirty="0">
                <a:solidFill>
                  <a:srgbClr val="000000"/>
                </a:solidFill>
                <a:highlight>
                  <a:srgbClr val="FFFFFF"/>
                </a:highlight>
                <a:latin typeface="Consolas" panose="020B0609020204030204" pitchFamily="49" charset="0"/>
              </a:rPr>
              <a:t>[j].y, </a:t>
            </a:r>
            <a:r>
              <a:rPr lang="fr-FR" sz="1100" dirty="0" err="1">
                <a:solidFill>
                  <a:srgbClr val="000000"/>
                </a:solidFill>
                <a:highlight>
                  <a:srgbClr val="FFFFFF"/>
                </a:highlight>
                <a:latin typeface="Consolas" panose="020B0609020204030204" pitchFamily="49" charset="0"/>
              </a:rPr>
              <a:t>Color.blue</a:t>
            </a:r>
            <a:r>
              <a:rPr lang="fr-FR" sz="1100" dirty="0">
                <a:solidFill>
                  <a:srgbClr val="000000"/>
                </a:solidFill>
                <a:highlight>
                  <a:srgbClr val="FFFFFF"/>
                </a:highlight>
                <a:latin typeface="Consolas" panose="020B0609020204030204" pitchFamily="49" charset="0"/>
              </a:rPr>
              <a:t>);</a:t>
            </a:r>
          </a:p>
          <a:p>
            <a:pPr marL="68897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00"/>
                </a:solidFill>
                <a:highlight>
                  <a:srgbClr val="FFFFFF"/>
                </a:highlight>
                <a:latin typeface="Consolas" panose="020B0609020204030204" pitchFamily="49" charset="0"/>
              </a:rPr>
              <a:t>texture[</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].Apply();</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err="1" smtClean="0">
                <a:solidFill>
                  <a:srgbClr val="000000"/>
                </a:solidFill>
                <a:highlight>
                  <a:srgbClr val="FFFFFF"/>
                </a:highlight>
                <a:latin typeface="Consolas" panose="020B0609020204030204" pitchFamily="49" charset="0"/>
              </a:rPr>
              <a:t>new_image.ReleaseAccess</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new_bdata</a:t>
            </a:r>
            <a:r>
              <a:rPr lang="en-US" sz="1100" dirty="0" smtClean="0">
                <a:solidFill>
                  <a:srgbClr val="000000"/>
                </a:solidFill>
                <a:highlight>
                  <a:srgbClr val="FFFFFF"/>
                </a:highlight>
                <a:latin typeface="Consolas" panose="020B0609020204030204" pitchFamily="49" charset="0"/>
              </a:rPr>
              <a:t>[j</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40</a:t>
            </a:fld>
            <a:endParaRPr lang="en-US">
              <a:solidFill>
                <a:srgbClr val="FFFFFF"/>
              </a:solidFill>
            </a:endParaRPr>
          </a:p>
        </p:txBody>
      </p:sp>
      <p:sp>
        <p:nvSpPr>
          <p:cNvPr id="7" name="Title 1"/>
          <p:cNvSpPr>
            <a:spLocks noGrp="1"/>
          </p:cNvSpPr>
          <p:nvPr>
            <p:ph type="title"/>
          </p:nvPr>
        </p:nvSpPr>
        <p:spPr>
          <a:xfrm>
            <a:off x="609600" y="409575"/>
            <a:ext cx="10972800" cy="885826"/>
          </a:xfrm>
        </p:spPr>
        <p:txBody>
          <a:bodyPr/>
          <a:lstStyle/>
          <a:p>
            <a:r>
              <a:rPr lang="en-US" dirty="0" smtClean="0"/>
              <a:t>Tracking: </a:t>
            </a:r>
            <a:r>
              <a:rPr lang="en-US" dirty="0" smtClean="0"/>
              <a:t>Contour Code</a:t>
            </a:r>
            <a:endParaRPr lang="en-US" dirty="0"/>
          </a:p>
        </p:txBody>
      </p:sp>
      <p:cxnSp>
        <p:nvCxnSpPr>
          <p:cNvPr id="8" name="Straight Connector 7"/>
          <p:cNvCxnSpPr/>
          <p:nvPr/>
        </p:nvCxnSpPr>
        <p:spPr>
          <a:xfrm flipV="1">
            <a:off x="-8238" y="7378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6294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4301" y="2501888"/>
            <a:ext cx="2587247" cy="830997"/>
          </a:xfrm>
        </p:spPr>
        <p:txBody>
          <a:bodyPr/>
          <a:lstStyle/>
          <a:p>
            <a:pPr algn="ctr"/>
            <a:r>
              <a:rPr lang="en-US" sz="5400" dirty="0" smtClean="0"/>
              <a:t>Utilities</a:t>
            </a:r>
            <a:endParaRPr lang="en-US" sz="5400" dirty="0"/>
          </a:p>
        </p:txBody>
      </p:sp>
    </p:spTree>
    <p:extLst>
      <p:ext uri="{BB962C8B-B14F-4D97-AF65-F5344CB8AC3E}">
        <p14:creationId xmlns:p14="http://schemas.microsoft.com/office/powerpoint/2010/main" val="310167253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Data Smoothing</a:t>
            </a:r>
            <a:endParaRPr lang="en-US" dirty="0"/>
          </a:p>
        </p:txBody>
      </p:sp>
      <p:sp>
        <p:nvSpPr>
          <p:cNvPr id="3" name="Content Placeholder 2"/>
          <p:cNvSpPr>
            <a:spLocks noGrp="1"/>
          </p:cNvSpPr>
          <p:nvPr>
            <p:ph type="body" sz="quarter" idx="11"/>
          </p:nvPr>
        </p:nvSpPr>
        <p:spPr>
          <a:xfrm>
            <a:off x="607510" y="904758"/>
            <a:ext cx="10983383" cy="5305542"/>
          </a:xfrm>
        </p:spPr>
        <p:style>
          <a:lnRef idx="2">
            <a:schemeClr val="accent6"/>
          </a:lnRef>
          <a:fillRef idx="1">
            <a:schemeClr val="lt1"/>
          </a:fillRef>
          <a:effectRef idx="0">
            <a:schemeClr val="accent6"/>
          </a:effectRef>
          <a:fontRef idx="minor">
            <a:schemeClr val="dk1"/>
          </a:fontRef>
        </p:style>
        <p:txBody>
          <a:bodyPr/>
          <a:lstStyle/>
          <a:p>
            <a:pPr lvl="1">
              <a:buFont typeface="Courier New" panose="02070309020205020404" pitchFamily="49" charset="0"/>
              <a:buChar char="o"/>
            </a:pPr>
            <a:r>
              <a:rPr lang="en-US" sz="2000" dirty="0" smtClean="0"/>
              <a:t>Allows smoothing of most data stream</a:t>
            </a:r>
          </a:p>
          <a:p>
            <a:pPr lvl="1">
              <a:buFont typeface="Courier New" panose="02070309020205020404" pitchFamily="49" charset="0"/>
              <a:buChar char="o"/>
            </a:pPr>
            <a:r>
              <a:rPr lang="en-US" sz="2000" dirty="0" smtClean="0"/>
              <a:t>Supports 1D, 2D, and 3D data vectors</a:t>
            </a:r>
          </a:p>
          <a:p>
            <a:pPr lvl="1">
              <a:buFont typeface="Courier New" panose="02070309020205020404" pitchFamily="49" charset="0"/>
              <a:buChar char="o"/>
            </a:pPr>
            <a:r>
              <a:rPr lang="en-US" sz="2000" dirty="0" smtClean="0"/>
              <a:t>Supports different smoothing methods:</a:t>
            </a:r>
          </a:p>
          <a:p>
            <a:pPr marL="228600" indent="228600">
              <a:buFont typeface="Courier New" panose="02070309020205020404" pitchFamily="49" charset="0"/>
              <a:buChar char="o"/>
            </a:pPr>
            <a:r>
              <a:rPr lang="en-US" sz="2000" b="1" dirty="0" smtClean="0"/>
              <a:t>Stabilizing Smoother</a:t>
            </a:r>
          </a:p>
          <a:p>
            <a:pPr marL="400050" lvl="3" indent="228600">
              <a:buFont typeface="Courier New" panose="02070309020205020404" pitchFamily="49" charset="0"/>
              <a:buChar char="o"/>
            </a:pPr>
            <a:r>
              <a:rPr lang="en-US" sz="1600" dirty="0" smtClean="0"/>
              <a:t>Keeps existing location unless a large movement was detected</a:t>
            </a:r>
          </a:p>
          <a:p>
            <a:pPr marL="400050" lvl="3" indent="228600">
              <a:buFont typeface="Courier New" panose="02070309020205020404" pitchFamily="49" charset="0"/>
              <a:buChar char="o"/>
            </a:pPr>
            <a:r>
              <a:rPr lang="en-US" sz="1600" dirty="0" smtClean="0"/>
              <a:t>Best for UI interaction, acts like a gravity well / magnetic field</a:t>
            </a:r>
          </a:p>
          <a:p>
            <a:pPr marL="228600" indent="228600">
              <a:buFont typeface="Courier New" panose="02070309020205020404" pitchFamily="49" charset="0"/>
              <a:buChar char="o"/>
            </a:pPr>
            <a:r>
              <a:rPr lang="en-US" sz="2000" b="1" dirty="0" smtClean="0"/>
              <a:t>Weighted</a:t>
            </a:r>
          </a:p>
          <a:p>
            <a:pPr marL="400050" lvl="3" indent="228600">
              <a:buFont typeface="Courier New" panose="02070309020205020404" pitchFamily="49" charset="0"/>
              <a:buChar char="o"/>
            </a:pPr>
            <a:r>
              <a:rPr lang="en-US" sz="1600" dirty="0" smtClean="0"/>
              <a:t>Allows averaging the data according to any set of weights (e.g. uniform, Gaussian)</a:t>
            </a:r>
          </a:p>
          <a:p>
            <a:pPr marL="400050" lvl="3" indent="228600">
              <a:buFont typeface="Courier New" panose="02070309020205020404" pitchFamily="49" charset="0"/>
              <a:buChar char="o"/>
            </a:pPr>
            <a:r>
              <a:rPr lang="en-US" sz="1600" dirty="0" smtClean="0"/>
              <a:t>Recommended for smoothing of hand, blob, </a:t>
            </a:r>
            <a:r>
              <a:rPr lang="en-US" sz="1600" dirty="0"/>
              <a:t>contour </a:t>
            </a:r>
            <a:r>
              <a:rPr lang="en-US" sz="1600" dirty="0" smtClean="0"/>
              <a:t>data.</a:t>
            </a:r>
          </a:p>
          <a:p>
            <a:pPr marL="228600" indent="228600">
              <a:buFont typeface="Courier New" panose="02070309020205020404" pitchFamily="49" charset="0"/>
              <a:buChar char="o"/>
            </a:pPr>
            <a:r>
              <a:rPr lang="en-US" sz="2000" b="1" dirty="0" smtClean="0"/>
              <a:t>Quadratic</a:t>
            </a:r>
          </a:p>
          <a:p>
            <a:pPr marL="400050" lvl="3" indent="228600">
              <a:buFont typeface="Courier New" panose="02070309020205020404" pitchFamily="49" charset="0"/>
              <a:buChar char="o"/>
            </a:pPr>
            <a:r>
              <a:rPr lang="en-US" sz="1600" dirty="0" smtClean="0"/>
              <a:t>Time based, acts both as stabilizer and smoother</a:t>
            </a:r>
          </a:p>
          <a:p>
            <a:pPr marL="228600" indent="228600">
              <a:buFont typeface="Courier New" panose="02070309020205020404" pitchFamily="49" charset="0"/>
              <a:buChar char="o"/>
            </a:pPr>
            <a:r>
              <a:rPr lang="en-US" sz="2000" b="1" dirty="0" smtClean="0"/>
              <a:t>Spring</a:t>
            </a:r>
          </a:p>
          <a:p>
            <a:pPr marL="400050" lvl="3" indent="228600">
              <a:buFont typeface="Courier New" panose="02070309020205020404" pitchFamily="49" charset="0"/>
              <a:buChar char="o"/>
            </a:pPr>
            <a:r>
              <a:rPr lang="en-US" sz="1600" dirty="0" smtClean="0"/>
              <a:t>Time based, linear affect on the data</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42</a:t>
            </a:fld>
            <a:endParaRPr lang="en-US">
              <a:solidFill>
                <a:srgbClr val="FFFFFF"/>
              </a:solidFill>
            </a:endParaRPr>
          </a:p>
        </p:txBody>
      </p:sp>
      <p:cxnSp>
        <p:nvCxnSpPr>
          <p:cNvPr id="5" name="Straight Connector 4"/>
          <p:cNvCxnSpPr/>
          <p:nvPr/>
        </p:nvCxnSpPr>
        <p:spPr>
          <a:xfrm flipV="1">
            <a:off x="-8238" y="737801"/>
            <a:ext cx="5394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56771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Initialization</a:t>
            </a:r>
            <a:endParaRPr lang="en-US" dirty="0"/>
          </a:p>
        </p:txBody>
      </p:sp>
      <p:sp>
        <p:nvSpPr>
          <p:cNvPr id="3" name="Content Placeholder 2"/>
          <p:cNvSpPr>
            <a:spLocks noGrp="1"/>
          </p:cNvSpPr>
          <p:nvPr>
            <p:ph type="body" sz="quarter" idx="11"/>
          </p:nvPr>
        </p:nvSpPr>
        <p:spPr>
          <a:xfrm>
            <a:off x="258194" y="1180873"/>
            <a:ext cx="10983383" cy="5024718"/>
          </a:xfrm>
        </p:spPr>
        <p:txBody>
          <a:bodyPr/>
          <a:lstStyle/>
          <a:p>
            <a:pPr marL="0" indent="0">
              <a:spcBef>
                <a:spcPts val="0"/>
              </a:spcBef>
              <a:buNone/>
            </a:pPr>
            <a:r>
              <a:rPr lang="en-US" sz="1100" dirty="0">
                <a:solidFill>
                  <a:srgbClr val="0000FF"/>
                </a:solidFill>
                <a:highlight>
                  <a:srgbClr val="FFFFFF"/>
                </a:highlight>
                <a:latin typeface="Consolas" panose="020B0609020204030204" pitchFamily="49" charset="0"/>
              </a:rPr>
              <a:t>private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PXCMHandData.JointData</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jointData</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//non-smooth joint values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PXCMDataSmoothing</a:t>
            </a:r>
            <a:r>
              <a:rPr lang="en-US" sz="1100" dirty="0">
                <a:solidFill>
                  <a:srgbClr val="000000"/>
                </a:solidFill>
                <a:highlight>
                  <a:srgbClr val="FFFFFF"/>
                </a:highlight>
                <a:latin typeface="Consolas" panose="020B0609020204030204" pitchFamily="49" charset="0"/>
              </a:rPr>
              <a:t> ds = </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//Smoothing module instance</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PXCMDataSmoothing.Smoother3D[][] smoother3D = </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//smooth joint values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weightsNum</a:t>
            </a:r>
            <a:r>
              <a:rPr lang="en-US" sz="1100" dirty="0">
                <a:solidFill>
                  <a:srgbClr val="000000"/>
                </a:solidFill>
                <a:highlight>
                  <a:srgbClr val="FFFFFF"/>
                </a:highlight>
                <a:latin typeface="Consolas" panose="020B0609020204030204" pitchFamily="49" charset="0"/>
              </a:rPr>
              <a:t> = 4; </a:t>
            </a:r>
            <a:r>
              <a:rPr lang="en-US" sz="1100" dirty="0">
                <a:solidFill>
                  <a:srgbClr val="008000"/>
                </a:solidFill>
                <a:highlight>
                  <a:srgbClr val="FFFFFF"/>
                </a:highlight>
                <a:latin typeface="Consolas" panose="020B0609020204030204" pitchFamily="49" charset="0"/>
              </a:rPr>
              <a:t>//smoothing factor</a:t>
            </a: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8000"/>
                </a:solidFill>
                <a:highlight>
                  <a:srgbClr val="FFFFFF"/>
                </a:highlight>
                <a:latin typeface="Consolas" panose="020B0609020204030204" pitchFamily="49" charset="0"/>
              </a:rPr>
              <a:t>// Use this for initialization</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Start()</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extraneous </a:t>
            </a:r>
            <a:r>
              <a:rPr lang="en-US" sz="1100" dirty="0">
                <a:solidFill>
                  <a:srgbClr val="008000"/>
                </a:solidFill>
                <a:highlight>
                  <a:srgbClr val="FFFFFF"/>
                </a:highlight>
                <a:latin typeface="Consolas" panose="020B0609020204030204" pitchFamily="49" charset="0"/>
              </a:rPr>
              <a:t>pipeline initialization details omitted</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Retrieve the </a:t>
            </a:r>
            <a:r>
              <a:rPr lang="en-US" sz="1100" dirty="0" smtClean="0">
                <a:solidFill>
                  <a:srgbClr val="008000"/>
                </a:solidFill>
                <a:highlight>
                  <a:srgbClr val="FFFFFF"/>
                </a:highlight>
                <a:latin typeface="Consolas" panose="020B0609020204030204" pitchFamily="49" charset="0"/>
              </a:rPr>
              <a:t>Data Smoothing </a:t>
            </a:r>
            <a:r>
              <a:rPr lang="en-US" sz="1100" dirty="0">
                <a:solidFill>
                  <a:srgbClr val="008000"/>
                </a:solidFill>
                <a:highlight>
                  <a:srgbClr val="FFFFFF"/>
                </a:highlight>
                <a:latin typeface="Consolas" panose="020B0609020204030204" pitchFamily="49" charset="0"/>
              </a:rPr>
              <a:t>instance */</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err="1" smtClean="0">
                <a:solidFill>
                  <a:srgbClr val="000000"/>
                </a:solidFill>
                <a:highlight>
                  <a:srgbClr val="FFFFFF"/>
                </a:highlight>
                <a:latin typeface="Consolas" panose="020B0609020204030204" pitchFamily="49" charset="0"/>
              </a:rPr>
              <a:t>sm.QuerySession</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CreateImpl</a:t>
            </a:r>
            <a:r>
              <a:rPr lang="en-US" sz="1100" dirty="0">
                <a:solidFill>
                  <a:srgbClr val="000000"/>
                </a:solidFill>
                <a:highlight>
                  <a:srgbClr val="FFFFFF"/>
                </a:highlight>
                <a:latin typeface="Consolas" panose="020B0609020204030204" pitchFamily="49" charset="0"/>
              </a:rPr>
              <a:t>&lt;</a:t>
            </a:r>
            <a:r>
              <a:rPr lang="en-US" sz="1100" dirty="0" err="1">
                <a:solidFill>
                  <a:srgbClr val="000000"/>
                </a:solidFill>
                <a:highlight>
                  <a:srgbClr val="FFFFFF"/>
                </a:highlight>
                <a:latin typeface="Consolas" panose="020B0609020204030204" pitchFamily="49" charset="0"/>
              </a:rPr>
              <a:t>PXCMDataSmoothing</a:t>
            </a:r>
            <a:r>
              <a:rPr lang="en-US" sz="1100" dirty="0">
                <a:solidFill>
                  <a:srgbClr val="000000"/>
                </a:solidFill>
                <a:highlight>
                  <a:srgbClr val="FFFFFF"/>
                </a:highlight>
                <a:latin typeface="Consolas" panose="020B0609020204030204" pitchFamily="49" charset="0"/>
              </a:rPr>
              <a:t>&gt;(</a:t>
            </a:r>
            <a:r>
              <a:rPr lang="en-US" sz="1100" dirty="0">
                <a:solidFill>
                  <a:srgbClr val="0000FF"/>
                </a:solidFill>
                <a:highlight>
                  <a:srgbClr val="FFFFFF"/>
                </a:highlight>
                <a:latin typeface="Consolas" panose="020B0609020204030204" pitchFamily="49" charset="0"/>
              </a:rPr>
              <a:t>out</a:t>
            </a:r>
            <a:r>
              <a:rPr lang="en-US" sz="1100" dirty="0">
                <a:solidFill>
                  <a:srgbClr val="000000"/>
                </a:solidFill>
                <a:highlight>
                  <a:srgbClr val="FFFFFF"/>
                </a:highlight>
                <a:latin typeface="Consolas" panose="020B0609020204030204" pitchFamily="49" charset="0"/>
              </a:rPr>
              <a:t> ds</a:t>
            </a:r>
            <a:r>
              <a:rPr lang="en-US" sz="1100" dirty="0" smtClean="0">
                <a:solidFill>
                  <a:srgbClr val="000000"/>
                </a:solidFill>
                <a:highlight>
                  <a:srgbClr val="FFFFFF"/>
                </a:highlight>
                <a:latin typeface="Consolas" panose="020B0609020204030204" pitchFamily="49" charset="0"/>
              </a:rPr>
              <a:t>);</a:t>
            </a: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Create a 3D Weighted algorithm */</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smoother3D </a:t>
            </a: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PXCMDataSmoothing.Smoother3D[</a:t>
            </a:r>
            <a:r>
              <a:rPr lang="en-US" sz="1100" dirty="0" err="1">
                <a:solidFill>
                  <a:srgbClr val="000000"/>
                </a:solidFill>
                <a:highlight>
                  <a:srgbClr val="FFFFFF"/>
                </a:highlight>
                <a:latin typeface="Consolas" panose="020B0609020204030204" pitchFamily="49" charset="0"/>
              </a:rPr>
              <a:t>MaxHands</a:t>
            </a:r>
            <a:r>
              <a:rPr lang="en-US" sz="1100" dirty="0">
                <a:solidFill>
                  <a:srgbClr val="000000"/>
                </a:solidFill>
                <a:highlight>
                  <a:srgbClr val="FFFFFF"/>
                </a:highlight>
                <a:latin typeface="Consolas" panose="020B0609020204030204" pitchFamily="49" charset="0"/>
              </a:rPr>
              <a:t>][];</a:t>
            </a: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 0;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&lt; </a:t>
            </a:r>
            <a:r>
              <a:rPr lang="en-US" sz="1100" dirty="0" err="1">
                <a:solidFill>
                  <a:srgbClr val="000000"/>
                </a:solidFill>
                <a:highlight>
                  <a:srgbClr val="FFFFFF"/>
                </a:highlight>
                <a:latin typeface="Consolas" panose="020B0609020204030204" pitchFamily="49" charset="0"/>
              </a:rPr>
              <a:t>MaxHands</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a:t>
            </a: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461963" indent="0">
              <a:spcBef>
                <a:spcPts val="0"/>
              </a:spcBef>
              <a:buNone/>
            </a:pPr>
            <a:r>
              <a:rPr lang="en-US" sz="1100" dirty="0" smtClean="0">
                <a:solidFill>
                  <a:srgbClr val="000000"/>
                </a:solidFill>
                <a:highlight>
                  <a:srgbClr val="FFFFFF"/>
                </a:highlight>
                <a:latin typeface="Consolas" panose="020B0609020204030204" pitchFamily="49" charset="0"/>
              </a:rPr>
              <a:t>smoother3D[</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PXCMDataSmoothing.Smoother3D[</a:t>
            </a:r>
            <a:r>
              <a:rPr lang="en-US" sz="1100" dirty="0" err="1">
                <a:solidFill>
                  <a:srgbClr val="000000"/>
                </a:solidFill>
                <a:highlight>
                  <a:srgbClr val="FFFFFF"/>
                </a:highlight>
                <a:latin typeface="Consolas" panose="020B0609020204030204" pitchFamily="49" charset="0"/>
              </a:rPr>
              <a:t>MaxJoints</a:t>
            </a:r>
            <a:r>
              <a:rPr lang="en-US" sz="1100" dirty="0">
                <a:solidFill>
                  <a:srgbClr val="000000"/>
                </a:solidFill>
                <a:highlight>
                  <a:srgbClr val="FFFFFF"/>
                </a:highlight>
                <a:latin typeface="Consolas" panose="020B0609020204030204" pitchFamily="49" charset="0"/>
              </a:rPr>
              <a:t>];</a:t>
            </a:r>
          </a:p>
          <a:p>
            <a:pPr marL="461963"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j = 0; j &lt; </a:t>
            </a:r>
            <a:r>
              <a:rPr lang="en-US" sz="1100" dirty="0" smtClean="0">
                <a:solidFill>
                  <a:srgbClr val="000000"/>
                </a:solidFill>
                <a:highlight>
                  <a:srgbClr val="FFFFFF"/>
                </a:highlight>
                <a:latin typeface="Consolas" panose="020B0609020204030204" pitchFamily="49" charset="0"/>
              </a:rPr>
              <a:t>M</a:t>
            </a:r>
          </a:p>
          <a:p>
            <a:pPr marL="461963" indent="0">
              <a:spcBef>
                <a:spcPts val="0"/>
              </a:spcBef>
              <a:buNone/>
            </a:pPr>
            <a:r>
              <a:rPr lang="en-US" sz="1100" dirty="0" err="1" smtClean="0">
                <a:solidFill>
                  <a:srgbClr val="000000"/>
                </a:solidFill>
                <a:highlight>
                  <a:srgbClr val="FFFFFF"/>
                </a:highlight>
                <a:latin typeface="Consolas" panose="020B0609020204030204" pitchFamily="49" charset="0"/>
              </a:rPr>
              <a:t>MaxJoints</a:t>
            </a:r>
            <a:r>
              <a:rPr lang="en-US" sz="1100" dirty="0">
                <a:solidFill>
                  <a:srgbClr val="000000"/>
                </a:solidFill>
                <a:highlight>
                  <a:srgbClr val="FFFFFF"/>
                </a:highlight>
                <a:latin typeface="Consolas" panose="020B0609020204030204" pitchFamily="49" charset="0"/>
              </a:rPr>
              <a:t>; j++)</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00"/>
                </a:solidFill>
                <a:highlight>
                  <a:srgbClr val="FFFFFF"/>
                </a:highlight>
                <a:latin typeface="Consolas" panose="020B0609020204030204" pitchFamily="49" charset="0"/>
              </a:rPr>
              <a:t>smoother3D[</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][j] = ds.Create3DWeighted(</a:t>
            </a:r>
            <a:r>
              <a:rPr lang="en-US" sz="1100" dirty="0" err="1">
                <a:solidFill>
                  <a:srgbClr val="000000"/>
                </a:solidFill>
                <a:highlight>
                  <a:srgbClr val="FFFFFF"/>
                </a:highlight>
                <a:latin typeface="Consolas" panose="020B0609020204030204" pitchFamily="49" charset="0"/>
              </a:rPr>
              <a:t>weightsNum</a:t>
            </a:r>
            <a:r>
              <a:rPr lang="en-US" sz="1100" dirty="0">
                <a:solidFill>
                  <a:srgbClr val="000000"/>
                </a:solidFill>
                <a:highlight>
                  <a:srgbClr val="FFFFFF"/>
                </a:highlight>
                <a:latin typeface="Consolas" panose="020B0609020204030204" pitchFamily="49" charset="0"/>
              </a:rPr>
              <a:t>);</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43</a:t>
            </a:fld>
            <a:endParaRPr lang="en-US">
              <a:solidFill>
                <a:srgbClr val="FFFFFF"/>
              </a:solidFill>
            </a:endParaRPr>
          </a:p>
        </p:txBody>
      </p:sp>
      <p:cxnSp>
        <p:nvCxnSpPr>
          <p:cNvPr id="5" name="Straight Connector 4"/>
          <p:cNvCxnSpPr/>
          <p:nvPr/>
        </p:nvCxnSpPr>
        <p:spPr>
          <a:xfrm flipV="1">
            <a:off x="-8238" y="737801"/>
            <a:ext cx="7680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0761" y="725515"/>
            <a:ext cx="1451038"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Initialize</a:t>
            </a:r>
            <a:endParaRPr lang="en-US" u="sng" dirty="0"/>
          </a:p>
        </p:txBody>
      </p:sp>
      <p:sp>
        <p:nvSpPr>
          <p:cNvPr id="13"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smtClean="0"/>
              <a:t>Steps:</a:t>
            </a:r>
          </a:p>
          <a:p>
            <a:pPr marL="517525" indent="-231775">
              <a:spcBef>
                <a:spcPts val="0"/>
              </a:spcBef>
              <a:buFont typeface="Courier New" panose="02070309020205020404" pitchFamily="49" charset="0"/>
              <a:buChar char="o"/>
            </a:pPr>
            <a:r>
              <a:rPr lang="en-US" sz="1600" dirty="0" smtClean="0"/>
              <a:t>Create an instance of the smoothing interface</a:t>
            </a:r>
          </a:p>
          <a:p>
            <a:pPr marL="517525" indent="-231775">
              <a:spcBef>
                <a:spcPts val="0"/>
              </a:spcBef>
              <a:buFont typeface="Courier New" panose="02070309020205020404" pitchFamily="49" charset="0"/>
              <a:buChar char="o"/>
            </a:pPr>
            <a:r>
              <a:rPr lang="en-US" sz="1600" dirty="0" smtClean="0"/>
              <a:t>Create a weighted smoothing instance</a:t>
            </a:r>
          </a:p>
          <a:p>
            <a:pPr marL="517525" indent="-231775">
              <a:spcBef>
                <a:spcPts val="0"/>
              </a:spcBef>
              <a:buFont typeface="Courier New" panose="02070309020205020404" pitchFamily="49" charset="0"/>
              <a:buChar char="o"/>
            </a:pPr>
            <a:endParaRPr lang="en-US" sz="1600" dirty="0" smtClean="0"/>
          </a:p>
        </p:txBody>
      </p:sp>
    </p:spTree>
    <p:extLst>
      <p:ext uri="{BB962C8B-B14F-4D97-AF65-F5344CB8AC3E}">
        <p14:creationId xmlns:p14="http://schemas.microsoft.com/office/powerpoint/2010/main" val="233822924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Processing</a:t>
            </a:r>
            <a:endParaRPr lang="en-US" dirty="0"/>
          </a:p>
        </p:txBody>
      </p:sp>
      <p:sp>
        <p:nvSpPr>
          <p:cNvPr id="3" name="Content Placeholder 2"/>
          <p:cNvSpPr>
            <a:spLocks noGrp="1"/>
          </p:cNvSpPr>
          <p:nvPr>
            <p:ph type="body" sz="quarter" idx="11"/>
          </p:nvPr>
        </p:nvSpPr>
        <p:spPr>
          <a:xfrm>
            <a:off x="-51370" y="1255715"/>
            <a:ext cx="12192000" cy="4929327"/>
          </a:xfrm>
        </p:spPr>
        <p:txBody>
          <a:bodyPr/>
          <a:lstStyle/>
          <a:p>
            <a:pPr marL="350665" lvl="1" indent="0">
              <a:spcBef>
                <a:spcPts val="0"/>
              </a:spcBef>
              <a:buNone/>
            </a:pPr>
            <a:r>
              <a:rPr lang="en-US" sz="1050" dirty="0" smtClean="0">
                <a:solidFill>
                  <a:srgbClr val="008000"/>
                </a:solidFill>
                <a:highlight>
                  <a:srgbClr val="FFFFFF"/>
                </a:highlight>
                <a:latin typeface="Consolas" panose="020B0609020204030204" pitchFamily="49" charset="0"/>
              </a:rPr>
              <a:t>//</a:t>
            </a:r>
            <a:r>
              <a:rPr lang="en-US" sz="1050" dirty="0">
                <a:solidFill>
                  <a:srgbClr val="008000"/>
                </a:solidFill>
                <a:highlight>
                  <a:srgbClr val="FFFFFF"/>
                </a:highlight>
                <a:latin typeface="Consolas" panose="020B0609020204030204" pitchFamily="49" charset="0"/>
              </a:rPr>
              <a:t>Smoothen and Display the Joint Data</a:t>
            </a:r>
            <a:endParaRPr lang="en-US" sz="1050" dirty="0">
              <a:solidFill>
                <a:srgbClr val="000000"/>
              </a:solidFill>
              <a:highlight>
                <a:srgbClr val="FFFFFF"/>
              </a:highlight>
              <a:latin typeface="Consolas" panose="020B0609020204030204" pitchFamily="49" charset="0"/>
            </a:endParaRPr>
          </a:p>
          <a:p>
            <a:pPr marL="350665" lvl="1" indent="0">
              <a:spcBef>
                <a:spcPts val="0"/>
              </a:spcBef>
              <a:buNone/>
            </a:pPr>
            <a:r>
              <a:rPr lang="en-US" sz="1050" dirty="0" smtClean="0">
                <a:solidFill>
                  <a:srgbClr val="0000FF"/>
                </a:solidFill>
                <a:highlight>
                  <a:srgbClr val="FFFFFF"/>
                </a:highlight>
                <a:latin typeface="Consolas" panose="020B0609020204030204" pitchFamily="49" charset="0"/>
              </a:rPr>
              <a:t>void</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ManageJoints</a:t>
            </a:r>
            <a:r>
              <a:rPr lang="en-US" sz="1050" dirty="0">
                <a:solidFill>
                  <a:srgbClr val="000000"/>
                </a:solidFill>
                <a:highlight>
                  <a:srgbClr val="FFFFFF"/>
                </a:highlight>
                <a:latin typeface="Consolas" panose="020B0609020204030204" pitchFamily="49" charset="0"/>
              </a:rPr>
              <a:t>()</a:t>
            </a:r>
          </a:p>
          <a:p>
            <a:pPr marL="350665"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8000"/>
                </a:solidFill>
                <a:highlight>
                  <a:srgbClr val="FFFFFF"/>
                </a:highlight>
                <a:latin typeface="Consolas" panose="020B0609020204030204" pitchFamily="49" charset="0"/>
              </a:rPr>
              <a:t>//... </a:t>
            </a:r>
            <a:r>
              <a:rPr lang="en-US" sz="1050" dirty="0" err="1">
                <a:solidFill>
                  <a:srgbClr val="008000"/>
                </a:solidFill>
                <a:highlight>
                  <a:srgbClr val="FFFFFF"/>
                </a:highlight>
                <a:latin typeface="Consolas" panose="020B0609020204030204" pitchFamily="49" charset="0"/>
              </a:rPr>
              <a:t>extrenous</a:t>
            </a:r>
            <a:r>
              <a:rPr lang="en-US" sz="1050" dirty="0">
                <a:solidFill>
                  <a:srgbClr val="008000"/>
                </a:solidFill>
                <a:highlight>
                  <a:srgbClr val="FFFFFF"/>
                </a:highlight>
                <a:latin typeface="Consolas" panose="020B0609020204030204" pitchFamily="49" charset="0"/>
              </a:rPr>
              <a:t> data query details omitted</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endParaRPr lang="en-US" sz="1050" dirty="0" smtClean="0">
              <a:solidFill>
                <a:srgbClr val="000000"/>
              </a:solidFill>
              <a:highlight>
                <a:srgbClr val="FFFFFF"/>
              </a:highlight>
              <a:latin typeface="Consolas" panose="020B0609020204030204" pitchFamily="49" charset="0"/>
            </a:endParaRPr>
          </a:p>
          <a:p>
            <a:pPr marL="576090" lvl="1" indent="0">
              <a:spcBef>
                <a:spcPts val="0"/>
              </a:spcBef>
              <a:buNone/>
            </a:pPr>
            <a:r>
              <a:rPr lang="en-US" sz="1050" dirty="0">
                <a:solidFill>
                  <a:srgbClr val="008000"/>
                </a:solidFill>
                <a:highlight>
                  <a:srgbClr val="FFFFFF"/>
                </a:highlight>
                <a:latin typeface="Consolas" panose="020B0609020204030204" pitchFamily="49" charset="0"/>
              </a:rPr>
              <a:t>/* </a:t>
            </a:r>
            <a:r>
              <a:rPr lang="en-US" sz="1050" dirty="0" smtClean="0">
                <a:solidFill>
                  <a:srgbClr val="008000"/>
                </a:solidFill>
                <a:highlight>
                  <a:srgbClr val="FFFFFF"/>
                </a:highlight>
                <a:latin typeface="Consolas" panose="020B0609020204030204" pitchFamily="49" charset="0"/>
              </a:rPr>
              <a:t>Apply smoothing to the acquired data */</a:t>
            </a:r>
            <a:endParaRPr lang="en-US" sz="1050" dirty="0" smtClean="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a:solidFill>
                  <a:srgbClr val="000000"/>
                </a:solidFill>
                <a:highlight>
                  <a:srgbClr val="FFFFFF"/>
                </a:highlight>
                <a:latin typeface="Consolas" panose="020B0609020204030204" pitchFamily="49" charset="0"/>
              </a:rPr>
              <a:t>MaxHands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57609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812628" lvl="1" indent="0">
              <a:spcBef>
                <a:spcPts val="0"/>
              </a:spcBef>
              <a:buNone/>
            </a:pPr>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j = 0; j &lt; </a:t>
            </a:r>
            <a:r>
              <a:rPr lang="en-US" sz="1050" dirty="0" err="1">
                <a:solidFill>
                  <a:srgbClr val="000000"/>
                </a:solidFill>
                <a:highlight>
                  <a:srgbClr val="FFFFFF"/>
                </a:highlight>
                <a:latin typeface="Consolas" panose="020B0609020204030204" pitchFamily="49" charset="0"/>
              </a:rPr>
              <a:t>MaxJoints</a:t>
            </a:r>
            <a:r>
              <a:rPr lang="en-US" sz="1050" dirty="0">
                <a:solidFill>
                  <a:srgbClr val="000000"/>
                </a:solidFill>
                <a:highlight>
                  <a:srgbClr val="FFFFFF"/>
                </a:highlight>
                <a:latin typeface="Consolas" panose="020B0609020204030204" pitchFamily="49" charset="0"/>
              </a:rPr>
              <a:t>; j++)</a:t>
            </a:r>
          </a:p>
          <a:p>
            <a:pPr marL="812628"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1039640" lvl="1" indent="0">
              <a:spcBef>
                <a:spcPts val="0"/>
              </a:spcBef>
              <a:buNone/>
            </a:pPr>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 &amp;&amp; </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][j].confidence == 100)</a:t>
            </a:r>
          </a:p>
          <a:p>
            <a:pPr marL="103964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1265065" lvl="1" indent="0">
              <a:spcBef>
                <a:spcPts val="0"/>
              </a:spcBef>
              <a:buNone/>
            </a:pPr>
            <a:r>
              <a:rPr lang="en-US" sz="1050" dirty="0" smtClean="0">
                <a:solidFill>
                  <a:srgbClr val="000000"/>
                </a:solidFill>
                <a:highlight>
                  <a:srgbClr val="FFFFFF"/>
                </a:highlight>
                <a:latin typeface="Consolas" panose="020B0609020204030204" pitchFamily="49" charset="0"/>
              </a:rPr>
              <a:t>smoother3D[</a:t>
            </a:r>
            <a:r>
              <a:rPr lang="en-US" sz="1050" dirty="0" err="1" smtClean="0">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AddSample</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positionWorld</a:t>
            </a:r>
            <a:r>
              <a:rPr lang="en-US" sz="1050" dirty="0" smtClean="0">
                <a:solidFill>
                  <a:srgbClr val="000000"/>
                </a:solidFill>
                <a:highlight>
                  <a:srgbClr val="FFFFFF"/>
                </a:highlight>
                <a:latin typeface="Consolas" panose="020B0609020204030204" pitchFamily="49" charset="0"/>
              </a:rPr>
              <a:t>);</a:t>
            </a:r>
          </a:p>
          <a:p>
            <a:pPr marL="1265065" lvl="1" indent="0">
              <a:spcBef>
                <a:spcPts val="0"/>
              </a:spcBef>
              <a:buNone/>
            </a:pPr>
            <a:r>
              <a:rPr lang="en-US" sz="1050" dirty="0" smtClean="0">
                <a:solidFill>
                  <a:srgbClr val="000000"/>
                </a:solidFill>
                <a:highlight>
                  <a:srgbClr val="FFFFFF"/>
                </a:highlight>
                <a:latin typeface="Consolas" panose="020B0609020204030204" pitchFamily="49" charset="0"/>
              </a:rPr>
              <a:t>Vector3 inverted = </a:t>
            </a:r>
            <a:r>
              <a:rPr lang="en-US" sz="1050" dirty="0" smtClean="0">
                <a:solidFill>
                  <a:srgbClr val="0000FF"/>
                </a:solidFill>
                <a:highlight>
                  <a:srgbClr val="FFFFFF"/>
                </a:highlight>
                <a:latin typeface="Consolas" panose="020B0609020204030204" pitchFamily="49" charset="0"/>
              </a:rPr>
              <a:t>new</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Vector3</a:t>
            </a:r>
            <a:r>
              <a:rPr lang="en-US" sz="1050" dirty="0" smtClean="0">
                <a:solidFill>
                  <a:srgbClr val="000000"/>
                </a:solidFill>
                <a:highlight>
                  <a:srgbClr val="FFFFFF"/>
                </a:highlight>
                <a:latin typeface="Consolas" panose="020B0609020204030204" pitchFamily="49" charset="0"/>
              </a:rPr>
              <a:t>(</a:t>
            </a:r>
            <a:r>
              <a:rPr lang="en-US" sz="1050" dirty="0">
                <a:solidFill>
                  <a:srgbClr val="000000"/>
                </a:solidFill>
                <a:highlight>
                  <a:srgbClr val="FFFFFF"/>
                </a:highlight>
                <a:latin typeface="Consolas" panose="020B0609020204030204" pitchFamily="49" charset="0"/>
              </a:rPr>
              <a:t>-1 *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().x</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().y,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().z) * 100f;</a:t>
            </a:r>
          </a:p>
          <a:p>
            <a:pPr marL="1265065" lvl="1" indent="0">
              <a:spcBef>
                <a:spcPts val="0"/>
              </a:spcBef>
              <a:buNone/>
            </a:pPr>
            <a:r>
              <a:rPr lang="en-US" sz="1050" dirty="0" err="1" smtClean="0">
                <a:solidFill>
                  <a:srgbClr val="000000"/>
                </a:solidFill>
                <a:highlight>
                  <a:srgbClr val="FFFFFF"/>
                </a:highlight>
                <a:latin typeface="Consolas" panose="020B0609020204030204" pitchFamily="49" charset="0"/>
              </a:rPr>
              <a:t>myJoints</a:t>
            </a:r>
            <a:r>
              <a:rPr lang="en-US" sz="1050" dirty="0" smtClean="0">
                <a:solidFill>
                  <a:srgbClr val="000000"/>
                </a:solidFill>
                <a:highlight>
                  <a:srgbClr val="FFFFFF"/>
                </a:highlight>
                <a:latin typeface="Consolas" panose="020B0609020204030204" pitchFamily="49" charset="0"/>
              </a:rPr>
              <a:t>[</a:t>
            </a:r>
            <a:r>
              <a:rPr lang="en-US" sz="1050" dirty="0" err="1" smtClean="0">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transform.position</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Vector3(</a:t>
            </a:r>
            <a:r>
              <a:rPr lang="en-US" sz="1050" dirty="0" err="1" smtClean="0">
                <a:solidFill>
                  <a:srgbClr val="000000"/>
                </a:solidFill>
                <a:highlight>
                  <a:srgbClr val="FFFFFF"/>
                </a:highlight>
                <a:latin typeface="Consolas" panose="020B0609020204030204" pitchFamily="49" charset="0"/>
              </a:rPr>
              <a:t>inverted.x</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inverted.y</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inverted.z</a:t>
            </a:r>
            <a:r>
              <a:rPr lang="en-US" sz="1050" dirty="0">
                <a:solidFill>
                  <a:srgbClr val="000000"/>
                </a:solidFill>
                <a:highlight>
                  <a:srgbClr val="FFFFFF"/>
                </a:highlight>
                <a:latin typeface="Consolas" panose="020B0609020204030204" pitchFamily="49" charset="0"/>
              </a:rPr>
              <a:t>) * 100f;</a:t>
            </a:r>
          </a:p>
          <a:p>
            <a:pPr marL="103964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812628"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350665" lvl="1" indent="0">
              <a:spcBef>
                <a:spcPts val="0"/>
              </a:spcBef>
              <a:buNone/>
            </a:pPr>
            <a:r>
              <a:rPr lang="en-US" sz="1050" dirty="0" smtClean="0">
                <a:solidFill>
                  <a:srgbClr val="000000"/>
                </a:solidFill>
                <a:highlight>
                  <a:srgbClr val="FFFFFF"/>
                </a:highlight>
                <a:latin typeface="Consolas" panose="020B0609020204030204" pitchFamily="49" charset="0"/>
              </a:rPr>
              <a:t>}</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44</a:t>
            </a:fld>
            <a:endParaRPr lang="en-US">
              <a:solidFill>
                <a:srgbClr val="FFFFFF"/>
              </a:solidFill>
            </a:endParaRPr>
          </a:p>
        </p:txBody>
      </p:sp>
      <p:cxnSp>
        <p:nvCxnSpPr>
          <p:cNvPr id="5" name="Straight Connector 4"/>
          <p:cNvCxnSpPr/>
          <p:nvPr/>
        </p:nvCxnSpPr>
        <p:spPr>
          <a:xfrm flipV="1">
            <a:off x="-8238" y="737801"/>
            <a:ext cx="73152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761" y="725515"/>
            <a:ext cx="1071127"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Process</a:t>
            </a:r>
            <a:endParaRPr lang="en-US" u="sng" dirty="0"/>
          </a:p>
        </p:txBody>
      </p:sp>
      <p:sp>
        <p:nvSpPr>
          <p:cNvPr id="15"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a:t>Steps:</a:t>
            </a:r>
          </a:p>
          <a:p>
            <a:pPr marL="517525" indent="-231775">
              <a:spcBef>
                <a:spcPts val="0"/>
              </a:spcBef>
              <a:buFont typeface="Courier New" panose="02070309020205020404" pitchFamily="49" charset="0"/>
              <a:buChar char="o"/>
            </a:pPr>
            <a:r>
              <a:rPr lang="en-US" sz="1600" dirty="0"/>
              <a:t>Add data point to be smoothed</a:t>
            </a:r>
          </a:p>
          <a:p>
            <a:pPr marL="517525" indent="-231775">
              <a:spcBef>
                <a:spcPts val="0"/>
              </a:spcBef>
              <a:buFont typeface="Courier New" panose="02070309020205020404" pitchFamily="49" charset="0"/>
              <a:buChar char="o"/>
            </a:pPr>
            <a:r>
              <a:rPr lang="en-US" sz="1600" dirty="0"/>
              <a:t>Get the smoothed data point</a:t>
            </a:r>
          </a:p>
        </p:txBody>
      </p:sp>
    </p:spTree>
    <p:extLst>
      <p:ext uri="{BB962C8B-B14F-4D97-AF65-F5344CB8AC3E}">
        <p14:creationId xmlns:p14="http://schemas.microsoft.com/office/powerpoint/2010/main" val="18160168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Dispose</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45</a:t>
            </a:fld>
            <a:endParaRPr lang="en-US">
              <a:solidFill>
                <a:srgbClr val="FFFFFF"/>
              </a:solidFill>
            </a:endParaRPr>
          </a:p>
        </p:txBody>
      </p:sp>
      <p:cxnSp>
        <p:nvCxnSpPr>
          <p:cNvPr id="5" name="Straight Connector 4"/>
          <p:cNvCxnSpPr/>
          <p:nvPr/>
        </p:nvCxnSpPr>
        <p:spPr>
          <a:xfrm flipV="1">
            <a:off x="-8238" y="737801"/>
            <a:ext cx="66751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761" y="725515"/>
            <a:ext cx="1071127"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Dispose</a:t>
            </a:r>
            <a:endParaRPr lang="en-US" u="sng" dirty="0"/>
          </a:p>
        </p:txBody>
      </p:sp>
      <p:sp>
        <p:nvSpPr>
          <p:cNvPr id="10" name="Rectangle 9"/>
          <p:cNvSpPr/>
          <p:nvPr/>
        </p:nvSpPr>
        <p:spPr>
          <a:xfrm>
            <a:off x="-447251" y="1188513"/>
            <a:ext cx="4767209" cy="3323987"/>
          </a:xfrm>
          <a:prstGeom prst="rect">
            <a:avLst/>
          </a:prstGeom>
        </p:spPr>
        <p:txBody>
          <a:bodyPr wrap="square">
            <a:spAutoFit/>
          </a:bodyPr>
          <a:lstStyle/>
          <a:p>
            <a:pPr marL="627063" lvl="1" indent="0">
              <a:buNone/>
            </a:pPr>
            <a:r>
              <a:rPr lang="en-US" sz="1050" dirty="0">
                <a:solidFill>
                  <a:srgbClr val="008000"/>
                </a:solidFill>
                <a:highlight>
                  <a:srgbClr val="FFFFFF"/>
                </a:highlight>
                <a:latin typeface="Consolas" panose="020B0609020204030204" pitchFamily="49" charset="0"/>
              </a:rPr>
              <a:t>//Close any ongoing Session</a:t>
            </a:r>
            <a:endParaRPr lang="en-US" sz="1050" dirty="0">
              <a:solidFill>
                <a:srgbClr val="000000"/>
              </a:solidFill>
              <a:highlight>
                <a:srgbClr val="FFFFFF"/>
              </a:highlight>
              <a:latin typeface="Consolas" panose="020B0609020204030204" pitchFamily="49" charset="0"/>
            </a:endParaRP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void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OnDisable</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if</a:t>
            </a:r>
            <a:r>
              <a:rPr lang="en-US" sz="1050" dirty="0">
                <a:solidFill>
                  <a:srgbClr val="000000"/>
                </a:solidFill>
                <a:highlight>
                  <a:srgbClr val="FFFFFF"/>
                </a:highlight>
                <a:latin typeface="Consolas" panose="020B0609020204030204" pitchFamily="49" charset="0"/>
              </a:rPr>
              <a:t> (smoother3D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for</a:t>
            </a: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a:solidFill>
                  <a:srgbClr val="000000"/>
                </a:solidFill>
                <a:highlight>
                  <a:srgbClr val="FFFFFF"/>
                </a:highlight>
                <a:latin typeface="Consolas" panose="020B0609020204030204" pitchFamily="49" charset="0"/>
              </a:rPr>
              <a:t>MaxHands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if</a:t>
            </a: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for</a:t>
            </a: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j = 0; j &lt; </a:t>
            </a:r>
            <a:r>
              <a:rPr lang="en-US" sz="1050" dirty="0" err="1">
                <a:solidFill>
                  <a:srgbClr val="000000"/>
                </a:solidFill>
                <a:highlight>
                  <a:srgbClr val="FFFFFF"/>
                </a:highlight>
                <a:latin typeface="Consolas" panose="020B0609020204030204" pitchFamily="49" charset="0"/>
              </a:rPr>
              <a:t>MaxJoints</a:t>
            </a:r>
            <a:r>
              <a:rPr lang="en-US" sz="1050" dirty="0">
                <a:solidFill>
                  <a:srgbClr val="000000"/>
                </a:solidFill>
                <a:highlight>
                  <a:srgbClr val="FFFFFF"/>
                </a:highlight>
                <a:latin typeface="Consolas" panose="020B0609020204030204" pitchFamily="49" charset="0"/>
              </a:rPr>
              <a:t>; j++)</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][j].Dispose();</a:t>
            </a:r>
          </a:p>
          <a:p>
            <a:pPr marL="350665" lvl="1" indent="0">
              <a:buNone/>
            </a:pP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smoother3D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a:t>
            </a:r>
          </a:p>
          <a:p>
            <a:pPr marL="350665" lvl="1" indent="0">
              <a:buNone/>
            </a:pPr>
            <a:endParaRPr lang="en-US" sz="1050" dirty="0">
              <a:solidFill>
                <a:srgbClr val="000000"/>
              </a:solidFill>
              <a:highlight>
                <a:srgbClr val="FFFFFF"/>
              </a:highlight>
              <a:latin typeface="Consolas" panose="020B0609020204030204" pitchFamily="49" charset="0"/>
            </a:endParaRPr>
          </a:p>
        </p:txBody>
      </p:sp>
      <p:sp>
        <p:nvSpPr>
          <p:cNvPr id="16"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a:t>Steps:</a:t>
            </a:r>
          </a:p>
          <a:p>
            <a:pPr marL="517525" indent="-231775">
              <a:spcBef>
                <a:spcPts val="0"/>
              </a:spcBef>
              <a:buFont typeface="Courier New" panose="02070309020205020404" pitchFamily="49" charset="0"/>
              <a:buChar char="o"/>
            </a:pPr>
            <a:r>
              <a:rPr lang="en-US" sz="1600" dirty="0"/>
              <a:t>Clean </a:t>
            </a:r>
            <a:r>
              <a:rPr lang="en-US" sz="1600" dirty="0" smtClean="0"/>
              <a:t>up</a:t>
            </a:r>
            <a:endParaRPr lang="en-US" sz="1600" dirty="0"/>
          </a:p>
        </p:txBody>
      </p:sp>
    </p:spTree>
    <p:extLst>
      <p:ext uri="{BB962C8B-B14F-4D97-AF65-F5344CB8AC3E}">
        <p14:creationId xmlns:p14="http://schemas.microsoft.com/office/powerpoint/2010/main" val="396256231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Best Practices</a:t>
            </a:r>
            <a:endParaRPr lang="en-US" sz="5400" dirty="0"/>
          </a:p>
        </p:txBody>
      </p:sp>
    </p:spTree>
    <p:extLst>
      <p:ext uri="{BB962C8B-B14F-4D97-AF65-F5344CB8AC3E}">
        <p14:creationId xmlns:p14="http://schemas.microsoft.com/office/powerpoint/2010/main" val="397753718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When to apply</a:t>
            </a:r>
            <a:endParaRPr lang="en-US" dirty="0"/>
          </a:p>
        </p:txBody>
      </p:sp>
      <p:sp>
        <p:nvSpPr>
          <p:cNvPr id="3" name="Content Placeholder 2"/>
          <p:cNvSpPr>
            <a:spLocks noGrp="1"/>
          </p:cNvSpPr>
          <p:nvPr>
            <p:ph type="body" sz="quarter" idx="11"/>
          </p:nvPr>
        </p:nvSpPr>
        <p:spPr>
          <a:xfrm>
            <a:off x="607509" y="857165"/>
            <a:ext cx="10983383" cy="5454736"/>
          </a:xfrm>
        </p:spPr>
        <p:style>
          <a:lnRef idx="2">
            <a:schemeClr val="accent6"/>
          </a:lnRef>
          <a:fillRef idx="1">
            <a:schemeClr val="lt1"/>
          </a:fillRef>
          <a:effectRef idx="0">
            <a:schemeClr val="accent6"/>
          </a:effectRef>
          <a:fontRef idx="minor">
            <a:schemeClr val="dk1"/>
          </a:fontRef>
        </p:style>
        <p:txBody>
          <a:bodyPr/>
          <a:lstStyle/>
          <a:p>
            <a:pPr marL="342900" lvl="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Contour Mode (Blob extractor):</a:t>
            </a:r>
            <a:endParaRPr lang="en-US" sz="2000" dirty="0"/>
          </a:p>
          <a:p>
            <a:pPr marL="571500" lvl="2" indent="0">
              <a:buFont typeface="Courier New" panose="02070309020205020404" pitchFamily="49" charset="0"/>
              <a:buChar char="o"/>
            </a:pPr>
            <a:r>
              <a:rPr lang="en-US" sz="1800" dirty="0"/>
              <a:t>Lowest CPU usage, single thread</a:t>
            </a:r>
          </a:p>
          <a:p>
            <a:pPr marL="571500" lvl="2" indent="0">
              <a:buFont typeface="Courier New" panose="02070309020205020404" pitchFamily="49" charset="0"/>
              <a:buChar char="o"/>
            </a:pPr>
            <a:r>
              <a:rPr lang="en-US" sz="1800" dirty="0"/>
              <a:t>Not hand specific. Will detect any object</a:t>
            </a:r>
          </a:p>
          <a:p>
            <a:pPr marL="571500" lvl="2" indent="0">
              <a:buFont typeface="Courier New" panose="02070309020205020404" pitchFamily="49" charset="0"/>
              <a:buChar char="o"/>
            </a:pPr>
            <a:r>
              <a:rPr lang="en-US" sz="1800" dirty="0"/>
              <a:t>Basic info </a:t>
            </a:r>
            <a:r>
              <a:rPr lang="en-US" sz="1800" dirty="0" smtClean="0"/>
              <a:t>(inner and outer contour points, mask, extremity points)</a:t>
            </a:r>
            <a:endParaRPr lang="en-US" sz="1800" dirty="0">
              <a:solidFill>
                <a:srgbClr val="FF0000"/>
              </a:solidFill>
            </a:endParaRPr>
          </a:p>
          <a:p>
            <a:pPr marL="3429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Extremities tracking</a:t>
            </a:r>
            <a:r>
              <a:rPr lang="en-US" sz="2000" b="1" dirty="0">
                <a:ln w="9525">
                  <a:solidFill>
                    <a:schemeClr val="bg1"/>
                  </a:solidFill>
                  <a:prstDash val="solid"/>
                </a:ln>
                <a:effectLst>
                  <a:outerShdw blurRad="12700" dist="38100" dir="2700000" algn="tl" rotWithShape="0">
                    <a:schemeClr val="bg1">
                      <a:lumMod val="50000"/>
                    </a:schemeClr>
                  </a:outerShdw>
                </a:effectLst>
              </a:rPr>
              <a:t>: </a:t>
            </a:r>
            <a:endParaRPr lang="en-US" sz="2000" dirty="0"/>
          </a:p>
          <a:p>
            <a:pPr marL="571500" lvl="2" indent="0">
              <a:buFont typeface="Courier New" panose="02070309020205020404" pitchFamily="49" charset="0"/>
              <a:buChar char="o"/>
            </a:pPr>
            <a:r>
              <a:rPr lang="en-US" sz="1800" dirty="0"/>
              <a:t>Higher CPU usage, still single thread</a:t>
            </a:r>
          </a:p>
          <a:p>
            <a:pPr marL="571500" lvl="2" indent="0">
              <a:buFont typeface="Courier New" panose="02070309020205020404" pitchFamily="49" charset="0"/>
              <a:buChar char="o"/>
            </a:pPr>
            <a:r>
              <a:rPr lang="en-US" sz="1800" dirty="0" smtClean="0"/>
              <a:t>Not hand specific</a:t>
            </a:r>
          </a:p>
          <a:p>
            <a:pPr marL="571500" lvl="2" indent="0">
              <a:buFont typeface="Courier New" panose="02070309020205020404" pitchFamily="49" charset="0"/>
              <a:buChar char="o"/>
            </a:pPr>
            <a:r>
              <a:rPr lang="en-US" sz="1800" dirty="0" smtClean="0"/>
              <a:t>Basic </a:t>
            </a:r>
            <a:r>
              <a:rPr lang="en-US" sz="1800" dirty="0"/>
              <a:t>info (mask, extremity </a:t>
            </a:r>
            <a:r>
              <a:rPr lang="en-US" sz="1800" dirty="0" smtClean="0"/>
              <a:t>points, hand-side)</a:t>
            </a:r>
            <a:endParaRPr lang="en-US" sz="1800" dirty="0"/>
          </a:p>
          <a:p>
            <a:pPr marL="571500" lvl="2" indent="0">
              <a:buFont typeface="Courier New" panose="02070309020205020404" pitchFamily="49" charset="0"/>
              <a:buChar char="o"/>
            </a:pPr>
            <a:r>
              <a:rPr lang="en-US" sz="1800" dirty="0" smtClean="0">
                <a:solidFill>
                  <a:schemeClr val="tx1"/>
                </a:solidFill>
              </a:rPr>
              <a:t>1.0 m/s max blob tracking speed</a:t>
            </a:r>
            <a:endParaRPr lang="en-US" sz="1800" dirty="0">
              <a:solidFill>
                <a:schemeClr val="tx1"/>
              </a:solidFill>
            </a:endParaRPr>
          </a:p>
          <a:p>
            <a:pPr marL="3429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Full Skeletal tracking: </a:t>
            </a:r>
            <a:endParaRPr lang="en-US" sz="2000" dirty="0" smtClean="0"/>
          </a:p>
          <a:p>
            <a:pPr marL="571500" lvl="2" indent="0">
              <a:buFont typeface="Courier New" panose="02070309020205020404" pitchFamily="49" charset="0"/>
              <a:buChar char="o"/>
            </a:pPr>
            <a:r>
              <a:rPr lang="en-US" sz="1800" dirty="0" smtClean="0"/>
              <a:t>Highest CPU usage, two threads</a:t>
            </a:r>
          </a:p>
          <a:p>
            <a:pPr marL="571500" lvl="2" indent="0">
              <a:buFont typeface="Courier New" panose="02070309020205020404" pitchFamily="49" charset="0"/>
              <a:buChar char="o"/>
            </a:pPr>
            <a:r>
              <a:rPr lang="en-US" sz="1800" dirty="0" smtClean="0"/>
              <a:t>Detects only hands (may fail on difficult scenarios)</a:t>
            </a:r>
          </a:p>
          <a:p>
            <a:pPr marL="571500" lvl="2" indent="0">
              <a:buFont typeface="Courier New" panose="02070309020205020404" pitchFamily="49" charset="0"/>
              <a:buChar char="o"/>
            </a:pPr>
            <a:r>
              <a:rPr lang="en-US" sz="1800" dirty="0" smtClean="0"/>
              <a:t>Basic Info (Full hand, finger, and joint information)</a:t>
            </a:r>
          </a:p>
          <a:p>
            <a:pPr marL="571500" lvl="2" indent="0">
              <a:buFont typeface="Courier New" panose="02070309020205020404" pitchFamily="49" charset="0"/>
              <a:buChar char="o"/>
            </a:pPr>
            <a:r>
              <a:rPr lang="en-US" sz="1800" dirty="0" smtClean="0">
                <a:solidFill>
                  <a:schemeClr val="tx1"/>
                </a:solidFill>
              </a:rPr>
              <a:t>0.75 m/s max joint tracking speed</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47</a:t>
            </a:fld>
            <a:endParaRPr lang="en-US">
              <a:solidFill>
                <a:srgbClr val="FFFFFF"/>
              </a:solidFill>
            </a:endParaRPr>
          </a:p>
        </p:txBody>
      </p:sp>
      <p:cxnSp>
        <p:nvCxnSpPr>
          <p:cNvPr id="5" name="Straight Connector 4"/>
          <p:cNvCxnSpPr/>
          <p:nvPr/>
        </p:nvCxnSpPr>
        <p:spPr>
          <a:xfrm flipV="1">
            <a:off x="-8238" y="737801"/>
            <a:ext cx="6949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742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Motion </a:t>
            </a:r>
            <a:endParaRPr lang="en-US" dirty="0"/>
          </a:p>
        </p:txBody>
      </p:sp>
      <p:sp>
        <p:nvSpPr>
          <p:cNvPr id="3" name="Content Placeholder 2"/>
          <p:cNvSpPr>
            <a:spLocks noGrp="1"/>
          </p:cNvSpPr>
          <p:nvPr>
            <p:ph type="body" sz="quarter" idx="11"/>
          </p:nvPr>
        </p:nvSpPr>
        <p:spPr>
          <a:xfrm>
            <a:off x="607510" y="912987"/>
            <a:ext cx="10983383" cy="5325888"/>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Buffered </a:t>
            </a:r>
            <a:r>
              <a:rPr lang="en-US" sz="2000" b="1" dirty="0">
                <a:ln w="9525">
                  <a:solidFill>
                    <a:schemeClr val="bg1"/>
                  </a:solidFill>
                  <a:prstDash val="solid"/>
                </a:ln>
                <a:effectLst>
                  <a:outerShdw blurRad="12700" dist="38100" dir="2700000" algn="tl" rotWithShape="0">
                    <a:schemeClr val="bg1">
                      <a:lumMod val="50000"/>
                    </a:schemeClr>
                  </a:outerShdw>
                </a:effectLst>
              </a:rPr>
              <a:t>Field of </a:t>
            </a:r>
            <a:r>
              <a:rPr lang="en-US" sz="2000" b="1" dirty="0" smtClean="0">
                <a:ln w="9525">
                  <a:solidFill>
                    <a:schemeClr val="bg1"/>
                  </a:solidFill>
                  <a:prstDash val="solid"/>
                </a:ln>
                <a:effectLst>
                  <a:outerShdw blurRad="12700" dist="38100" dir="2700000" algn="tl" rotWithShape="0">
                    <a:schemeClr val="bg1">
                      <a:lumMod val="50000"/>
                    </a:schemeClr>
                  </a:outerShdw>
                </a:effectLst>
              </a:rPr>
              <a:t>View: </a:t>
            </a:r>
            <a:r>
              <a:rPr lang="en-US" sz="2200" dirty="0" smtClean="0"/>
              <a:t>Avoid </a:t>
            </a:r>
            <a:r>
              <a:rPr lang="en-US" sz="2200" dirty="0"/>
              <a:t>hands moving out of view by narrowing the field of view, you’ll get the alert before the hand actual goes out of bounds while tracking data is still good. This also allow developers to get an early warning when the users hand is going out of bounds.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Joint over gesture swipe: </a:t>
            </a:r>
            <a:r>
              <a:rPr lang="en-US" sz="2200" dirty="0" smtClean="0"/>
              <a:t>Rather </a:t>
            </a:r>
            <a:r>
              <a:rPr lang="en-US" sz="2200" dirty="0"/>
              <a:t>than swipe gestures, use hand joint position (vector) to determine direction, add a cool down timer between swipes to avoid having excessive swiping when the user does not intend to swipe.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Adaptive Field of View: </a:t>
            </a:r>
            <a:r>
              <a:rPr lang="en-US" sz="2200" dirty="0" smtClean="0"/>
              <a:t>Create </a:t>
            </a:r>
            <a:r>
              <a:rPr lang="en-US" sz="2200" dirty="0"/>
              <a:t>an adaptive field of view (must be hand rolled, will be released in the future, but is in the toolkit). This is where you map the area around the hand to the screen space. Smaller movements can then be used to reach either side of the screen.</a:t>
            </a:r>
          </a:p>
          <a:p>
            <a:pPr marL="228600">
              <a:buFont typeface="Courier New" panose="02070309020205020404" pitchFamily="49" charset="0"/>
              <a:buChar char="o"/>
            </a:pPr>
            <a:endParaRPr lang="en-US" sz="22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48</a:t>
            </a:fld>
            <a:endParaRPr lang="en-US">
              <a:solidFill>
                <a:srgbClr val="FFFFFF"/>
              </a:solidFill>
            </a:endParaRPr>
          </a:p>
        </p:txBody>
      </p:sp>
      <p:cxnSp>
        <p:nvCxnSpPr>
          <p:cNvPr id="5" name="Straight Connector 4"/>
          <p:cNvCxnSpPr/>
          <p:nvPr/>
        </p:nvCxnSpPr>
        <p:spPr>
          <a:xfrm flipV="1">
            <a:off x="-8238" y="737801"/>
            <a:ext cx="5394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31281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Configuration</a:t>
            </a:r>
            <a:endParaRPr lang="en-US" dirty="0"/>
          </a:p>
        </p:txBody>
      </p:sp>
      <p:sp>
        <p:nvSpPr>
          <p:cNvPr id="3" name="Content Placeholder 2"/>
          <p:cNvSpPr>
            <a:spLocks noGrp="1"/>
          </p:cNvSpPr>
          <p:nvPr>
            <p:ph type="body" sz="quarter" idx="11"/>
          </p:nvPr>
        </p:nvSpPr>
        <p:spPr>
          <a:xfrm>
            <a:off x="607510" y="912987"/>
            <a:ext cx="10983383" cy="5316363"/>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Get Calibration notice: </a:t>
            </a:r>
            <a:r>
              <a:rPr lang="en-US" sz="2200" dirty="0" smtClean="0"/>
              <a:t>Register for alerts, make sure the hand has been calibrated before attempting to track. Can be done </a:t>
            </a:r>
            <a:r>
              <a:rPr lang="en-US" sz="2200" dirty="0"/>
              <a:t>as either a continuous check or an </a:t>
            </a:r>
            <a:r>
              <a:rPr lang="en-US" sz="2200" dirty="0" smtClean="0"/>
              <a:t>callback.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Normalize your joints: </a:t>
            </a:r>
            <a:r>
              <a:rPr lang="en-US" sz="2200" dirty="0" smtClean="0"/>
              <a:t>Normalize </a:t>
            </a:r>
            <a:r>
              <a:rPr lang="en-US" sz="2200" dirty="0"/>
              <a:t>skeleton tracked data of joints so that regardless of hand size the joint data is scale to the same size for different hands. The benefit is that custom gestures that rely on distance between joints will work regardless of hand size.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Configure for blob tracking: </a:t>
            </a:r>
            <a:r>
              <a:rPr lang="en-US" sz="2200" dirty="0" smtClean="0"/>
              <a:t>Issue </a:t>
            </a:r>
            <a:r>
              <a:rPr lang="en-US" sz="2200" dirty="0"/>
              <a:t>has been seen where Thumbs up blob tracking treats the thumb and hand as separate blobs, This is a camera depth setting issue. Configure blob tracking correctly by specifying a virtual wall (threshold on the camera the far plane), which is the max depth at which to accept blobs. Also specify the depth of the blob itself as to avoid tracking the forearm when only the hand is required, or cutting off the blob.  </a:t>
            </a:r>
          </a:p>
          <a:p>
            <a:pPr marL="228600">
              <a:buFont typeface="Courier New" panose="02070309020205020404" pitchFamily="49" charset="0"/>
              <a:buChar char="o"/>
            </a:pPr>
            <a:endParaRPr lang="en-US" sz="22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49</a:t>
            </a:fld>
            <a:endParaRPr lang="en-US">
              <a:solidFill>
                <a:srgbClr val="FFFFFF"/>
              </a:solidFill>
            </a:endParaRPr>
          </a:p>
        </p:txBody>
      </p:sp>
      <p:cxnSp>
        <p:nvCxnSpPr>
          <p:cNvPr id="5" name="Straight Connector 4"/>
          <p:cNvCxnSpPr/>
          <p:nvPr/>
        </p:nvCxnSpPr>
        <p:spPr>
          <a:xfrm flipV="1">
            <a:off x="-8238" y="737801"/>
            <a:ext cx="68580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1410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Hand Module</a:t>
            </a:r>
            <a:endParaRPr lang="en-US" sz="5400" dirty="0"/>
          </a:p>
        </p:txBody>
      </p:sp>
    </p:spTree>
    <p:extLst>
      <p:ext uri="{BB962C8B-B14F-4D97-AF65-F5344CB8AC3E}">
        <p14:creationId xmlns:p14="http://schemas.microsoft.com/office/powerpoint/2010/main" val="43419882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Tracking</a:t>
            </a:r>
            <a:endParaRPr lang="en-US" dirty="0"/>
          </a:p>
        </p:txBody>
      </p:sp>
      <p:sp>
        <p:nvSpPr>
          <p:cNvPr id="3" name="Content Placeholder 2"/>
          <p:cNvSpPr>
            <a:spLocks noGrp="1"/>
          </p:cNvSpPr>
          <p:nvPr>
            <p:ph type="body" sz="quarter" idx="11"/>
          </p:nvPr>
        </p:nvSpPr>
        <p:spPr>
          <a:xfrm>
            <a:off x="607510" y="912987"/>
            <a:ext cx="11096810" cy="5402088"/>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Blob over Joint tracking: </a:t>
            </a:r>
            <a:r>
              <a:rPr lang="en-US" sz="1800" dirty="0" smtClean="0"/>
              <a:t>If </a:t>
            </a:r>
            <a:r>
              <a:rPr lang="en-US" sz="1800" dirty="0"/>
              <a:t>joint tracking is not necessary use blob tracking as blobs are not lost due to orientation as joint tracking is. Also, for performance considerations </a:t>
            </a:r>
            <a:r>
              <a:rPr lang="en-US" sz="1800" dirty="0" smtClean="0"/>
              <a:t>always </a:t>
            </a:r>
            <a:r>
              <a:rPr lang="en-US" sz="1800" dirty="0"/>
              <a:t>prefer blob over skeletal tracking where </a:t>
            </a:r>
            <a:r>
              <a:rPr lang="en-US" sz="1800" dirty="0" smtClean="0"/>
              <a:t>possible.</a:t>
            </a:r>
            <a:endParaRPr lang="en-US" sz="1800" dirty="0"/>
          </a:p>
          <a:p>
            <a:pPr marL="228600">
              <a:buFont typeface="Courier New" panose="02070309020205020404" pitchFamily="49" charset="0"/>
              <a:buChar char="o"/>
            </a:pPr>
            <a:r>
              <a:rPr lang="en-US" sz="1800" b="1" dirty="0">
                <a:ln w="9525">
                  <a:solidFill>
                    <a:schemeClr val="bg1"/>
                  </a:solidFill>
                  <a:prstDash val="solid"/>
                </a:ln>
                <a:effectLst>
                  <a:outerShdw blurRad="12700" dist="38100" dir="2700000" algn="tl" rotWithShape="0">
                    <a:schemeClr val="bg1">
                      <a:lumMod val="50000"/>
                    </a:schemeClr>
                  </a:outerShdw>
                </a:effectLst>
              </a:rPr>
              <a:t>B</a:t>
            </a:r>
            <a:r>
              <a:rPr lang="en-US" sz="1800" b="1" dirty="0" smtClean="0">
                <a:ln w="9525">
                  <a:solidFill>
                    <a:schemeClr val="bg1"/>
                  </a:solidFill>
                  <a:prstDash val="solid"/>
                </a:ln>
                <a:effectLst>
                  <a:outerShdw blurRad="12700" dist="38100" dir="2700000" algn="tl" rotWithShape="0">
                    <a:schemeClr val="bg1">
                      <a:lumMod val="50000"/>
                    </a:schemeClr>
                  </a:outerShdw>
                </a:effectLst>
              </a:rPr>
              <a:t>lob tracking ordered by size: </a:t>
            </a:r>
            <a:r>
              <a:rPr lang="en-US" sz="1800" dirty="0" smtClean="0"/>
              <a:t>Bob tracking </a:t>
            </a:r>
            <a:r>
              <a:rPr lang="en-US" sz="1800" dirty="0"/>
              <a:t>order only has one access order from largest to smaller. Roll your own </a:t>
            </a:r>
            <a:r>
              <a:rPr lang="en-US" sz="1800" dirty="0" smtClean="0"/>
              <a:t>solution </a:t>
            </a:r>
            <a:r>
              <a:rPr lang="en-US" sz="1800" dirty="0"/>
              <a:t>for tracking left and/or right blob. Suggestion is to use world space positions of blobs to determine left or right hand side blob location</a:t>
            </a:r>
            <a:r>
              <a:rPr lang="en-US" sz="1800" dirty="0" smtClean="0"/>
              <a:t>.</a:t>
            </a:r>
          </a:p>
          <a:p>
            <a:pPr marL="228600">
              <a:buFont typeface="Courier New" panose="02070309020205020404" pitchFamily="49" charset="0"/>
              <a:buChar char="o"/>
            </a:pPr>
            <a:r>
              <a:rPr lang="en-US" sz="1800" b="1" dirty="0">
                <a:ln w="9525">
                  <a:solidFill>
                    <a:schemeClr val="bg1"/>
                  </a:solidFill>
                  <a:prstDash val="solid"/>
                </a:ln>
                <a:effectLst>
                  <a:outerShdw blurRad="12700" dist="38100" dir="2700000" algn="tl" rotWithShape="0">
                    <a:schemeClr val="bg1">
                      <a:lumMod val="50000"/>
                    </a:schemeClr>
                  </a:outerShdw>
                </a:effectLst>
              </a:rPr>
              <a:t>Blob </a:t>
            </a:r>
            <a:r>
              <a:rPr lang="en-US" sz="1800" b="1" dirty="0" smtClean="0">
                <a:ln w="9525">
                  <a:solidFill>
                    <a:schemeClr val="bg1"/>
                  </a:solidFill>
                  <a:prstDash val="solid"/>
                </a:ln>
                <a:effectLst>
                  <a:outerShdw blurRad="12700" dist="38100" dir="2700000" algn="tl" rotWithShape="0">
                    <a:schemeClr val="bg1">
                      <a:lumMod val="50000"/>
                    </a:schemeClr>
                  </a:outerShdw>
                </a:effectLst>
              </a:rPr>
              <a:t>Alert: </a:t>
            </a:r>
            <a:r>
              <a:rPr lang="en-US" sz="1800" dirty="0" smtClean="0"/>
              <a:t>Blob tracking does not provide </a:t>
            </a:r>
            <a:r>
              <a:rPr lang="en-US" sz="1800" dirty="0"/>
              <a:t>out of bounds </a:t>
            </a:r>
            <a:r>
              <a:rPr lang="en-US" sz="1800" dirty="0" smtClean="0"/>
              <a:t>alerts. Can query camera bounds and use blob bounds to determine if the blob is within the camera field of view. Alternatively using the screen coordinates one can determine if the blob intersects the screen edge</a:t>
            </a:r>
          </a:p>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Discrete vs Continuous recognition: </a:t>
            </a:r>
            <a:r>
              <a:rPr lang="en-US" sz="1800" dirty="0" smtClean="0"/>
              <a:t>Hand </a:t>
            </a:r>
            <a:r>
              <a:rPr lang="en-US" sz="1800" dirty="0"/>
              <a:t>events are either discrete or continuous. This means that gestures start and stop or gesture are either on or </a:t>
            </a:r>
            <a:r>
              <a:rPr lang="en-US" sz="1800" dirty="0" smtClean="0"/>
              <a:t>off </a:t>
            </a:r>
          </a:p>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Configure the camera for the appropriate experience: </a:t>
            </a:r>
            <a:r>
              <a:rPr lang="en-US" sz="1800" dirty="0" smtClean="0"/>
              <a:t>HVGA </a:t>
            </a:r>
            <a:r>
              <a:rPr lang="en-US" sz="1800" dirty="0"/>
              <a:t>capture mode is for faster motions and should be used if the user is expected to do faster tracking, but at a shorter </a:t>
            </a:r>
            <a:r>
              <a:rPr lang="en-US" sz="1800" dirty="0" smtClean="0"/>
              <a:t>range</a:t>
            </a:r>
            <a:r>
              <a:rPr lang="en-US" sz="1800" dirty="0"/>
              <a:t> </a:t>
            </a:r>
            <a:r>
              <a:rPr lang="en-US" sz="1800" dirty="0" smtClean="0"/>
              <a:t>and the expense of quality. The opposite is true for VGA.</a:t>
            </a:r>
            <a:endParaRPr lang="en-US" sz="18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50</a:t>
            </a:fld>
            <a:endParaRPr lang="en-US">
              <a:solidFill>
                <a:srgbClr val="FFFFFF"/>
              </a:solidFill>
            </a:endParaRPr>
          </a:p>
        </p:txBody>
      </p:sp>
      <p:cxnSp>
        <p:nvCxnSpPr>
          <p:cNvPr id="5" name="Straight Connector 4"/>
          <p:cNvCxnSpPr/>
          <p:nvPr/>
        </p:nvCxnSpPr>
        <p:spPr>
          <a:xfrm flipV="1">
            <a:off x="-8238" y="737801"/>
            <a:ext cx="57607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51339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smtClean="0"/>
              <a:t>Best Practices: Interface</a:t>
            </a:r>
            <a:endParaRPr lang="en-US" dirty="0"/>
          </a:p>
        </p:txBody>
      </p:sp>
      <p:sp>
        <p:nvSpPr>
          <p:cNvPr id="3" name="Content Placeholder 2"/>
          <p:cNvSpPr>
            <a:spLocks noGrp="1"/>
          </p:cNvSpPr>
          <p:nvPr>
            <p:ph type="body" sz="quarter" idx="11"/>
          </p:nvPr>
        </p:nvSpPr>
        <p:spPr>
          <a:xfrm>
            <a:off x="607510" y="912987"/>
            <a:ext cx="10983383" cy="5412509"/>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Model with natural motion: </a:t>
            </a:r>
            <a:r>
              <a:rPr lang="en-US" sz="2000" dirty="0" smtClean="0"/>
              <a:t>It’s </a:t>
            </a:r>
            <a:r>
              <a:rPr lang="en-US" sz="2000" dirty="0"/>
              <a:t>more natural to pivot the elbow for navigation than having the user move the arm from left to right, provide a natural arc for menu navigation and design this into the menu flow.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Combination of modes to achieve better results: </a:t>
            </a:r>
            <a:r>
              <a:rPr lang="en-US" sz="2000" dirty="0" smtClean="0"/>
              <a:t>Separate </a:t>
            </a:r>
            <a:r>
              <a:rPr lang="en-US" sz="2000" dirty="0"/>
              <a:t>the detection of the x, y, z coordinate and roll your own tap gesture. For example, map coordinates to different joint, such as x, y to the wrist or palm center and z to a finger. This approach provides smoother tracking and movement in x, y and more data in the z direction for back and forth tapping movement. </a:t>
            </a:r>
            <a:endParaRPr lang="en-US" sz="2000" dirty="0" smtClean="0"/>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Smoothing Interface interaction: </a:t>
            </a:r>
            <a:r>
              <a:rPr lang="en-US" sz="2000" dirty="0" smtClean="0"/>
              <a:t>UI </a:t>
            </a:r>
            <a:r>
              <a:rPr lang="en-US" sz="2000" dirty="0"/>
              <a:t>interaction should make use of Gravity well / Magnetic fields for selection. Provides easy smooth menu interaction, UX studies indicate that users do not notice when the hand is magnetically snapped to the area in which they wanted/intended to move</a:t>
            </a:r>
            <a:r>
              <a:rPr lang="en-US" sz="2000" dirty="0" smtClean="0"/>
              <a:t>.</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Fail </a:t>
            </a:r>
            <a:r>
              <a:rPr lang="en-US" sz="2000" b="1" dirty="0">
                <a:ln w="9525">
                  <a:solidFill>
                    <a:schemeClr val="bg1"/>
                  </a:solidFill>
                  <a:prstDash val="solid"/>
                </a:ln>
                <a:effectLst>
                  <a:outerShdw blurRad="12700" dist="38100" dir="2700000" algn="tl" rotWithShape="0">
                    <a:schemeClr val="bg1">
                      <a:lumMod val="50000"/>
                    </a:schemeClr>
                  </a:outerShdw>
                </a:effectLst>
              </a:rPr>
              <a:t>g</a:t>
            </a:r>
            <a:r>
              <a:rPr lang="en-US" sz="2000" b="1" dirty="0" smtClean="0">
                <a:ln w="9525">
                  <a:solidFill>
                    <a:schemeClr val="bg1"/>
                  </a:solidFill>
                  <a:prstDash val="solid"/>
                </a:ln>
                <a:effectLst>
                  <a:outerShdw blurRad="12700" dist="38100" dir="2700000" algn="tl" rotWithShape="0">
                    <a:schemeClr val="bg1">
                      <a:lumMod val="50000"/>
                    </a:schemeClr>
                  </a:outerShdw>
                </a:effectLst>
              </a:rPr>
              <a:t>racefully</a:t>
            </a:r>
            <a:r>
              <a:rPr lang="en-US" sz="2000" dirty="0" smtClean="0"/>
              <a:t>! </a:t>
            </a:r>
            <a:r>
              <a:rPr lang="en-US" sz="2000" dirty="0"/>
              <a:t>If you provide visual tracking information (such as an animated hand) to illustrate the tracked, don’t show failure, instead fade / disable visuals.</a:t>
            </a:r>
          </a:p>
          <a:p>
            <a:pPr marL="228600">
              <a:buFont typeface="Courier New" panose="02070309020205020404" pitchFamily="49" charset="0"/>
              <a:buChar char="o"/>
            </a:pPr>
            <a:endParaRPr lang="en-US" sz="2000" dirty="0"/>
          </a:p>
          <a:p>
            <a:pPr marL="228600">
              <a:buFont typeface="Courier New" panose="02070309020205020404" pitchFamily="49" charset="0"/>
              <a:buChar char="o"/>
            </a:pPr>
            <a:r>
              <a:rPr lang="en-US" sz="2000" dirty="0" smtClean="0"/>
              <a:t> </a:t>
            </a:r>
            <a:endParaRPr lang="en-US" sz="2000" dirty="0"/>
          </a:p>
          <a:p>
            <a:pPr marL="228600">
              <a:buFont typeface="Courier New" panose="02070309020205020404" pitchFamily="49" charset="0"/>
              <a:buChar char="o"/>
            </a:pPr>
            <a:endParaRPr lang="en-US" sz="20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51</a:t>
            </a:fld>
            <a:endParaRPr lang="en-US">
              <a:solidFill>
                <a:srgbClr val="FFFFFF"/>
              </a:solidFill>
            </a:endParaRPr>
          </a:p>
        </p:txBody>
      </p:sp>
      <p:cxnSp>
        <p:nvCxnSpPr>
          <p:cNvPr id="10" name="Straight Connector 9"/>
          <p:cNvCxnSpPr/>
          <p:nvPr/>
        </p:nvCxnSpPr>
        <p:spPr>
          <a:xfrm flipV="1">
            <a:off x="-8238" y="756851"/>
            <a:ext cx="58521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39732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Backup</a:t>
            </a:r>
            <a:endParaRPr lang="en-US" sz="5400" dirty="0"/>
          </a:p>
        </p:txBody>
      </p:sp>
    </p:spTree>
    <p:extLst>
      <p:ext uri="{BB962C8B-B14F-4D97-AF65-F5344CB8AC3E}">
        <p14:creationId xmlns:p14="http://schemas.microsoft.com/office/powerpoint/2010/main" val="143920287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Training: Agenda</a:t>
            </a:r>
            <a:endParaRPr lang="en-US" dirty="0"/>
          </a:p>
        </p:txBody>
      </p:sp>
      <p:sp>
        <p:nvSpPr>
          <p:cNvPr id="3" name="Content Placeholder 2"/>
          <p:cNvSpPr>
            <a:spLocks noGrp="1"/>
          </p:cNvSpPr>
          <p:nvPr>
            <p:ph type="body" sz="quarter" idx="11"/>
          </p:nvPr>
        </p:nvSpPr>
        <p:spPr>
          <a:xfrm>
            <a:off x="607510" y="841990"/>
            <a:ext cx="10983383" cy="5304156"/>
          </a:xfrm>
        </p:spPr>
        <p:txBody>
          <a:bodyPr/>
          <a:lstStyle/>
          <a:p>
            <a:pPr>
              <a:spcBef>
                <a:spcPts val="0"/>
              </a:spcBef>
              <a:spcAft>
                <a:spcPts val="200"/>
              </a:spcAft>
              <a:buFont typeface="Arial" panose="020B0604020202020204" pitchFamily="34" charset="0"/>
              <a:buChar char="•"/>
            </a:pPr>
            <a:r>
              <a:rPr lang="en-US" sz="1600" dirty="0" smtClean="0"/>
              <a:t>Hand Module </a:t>
            </a:r>
          </a:p>
          <a:p>
            <a:pPr lvl="2">
              <a:spcBef>
                <a:spcPts val="0"/>
              </a:spcBef>
              <a:spcAft>
                <a:spcPts val="200"/>
              </a:spcAft>
              <a:buFont typeface="Arial" panose="020B0604020202020204" pitchFamily="34" charset="0"/>
              <a:buChar char="•"/>
            </a:pPr>
            <a:r>
              <a:rPr lang="en-US" sz="1000" dirty="0" smtClean="0"/>
              <a:t>Structure</a:t>
            </a:r>
          </a:p>
          <a:p>
            <a:pPr lvl="2">
              <a:spcBef>
                <a:spcPts val="0"/>
              </a:spcBef>
              <a:spcAft>
                <a:spcPts val="200"/>
              </a:spcAft>
              <a:buFont typeface="Arial" panose="020B0604020202020204" pitchFamily="34" charset="0"/>
              <a:buChar char="•"/>
            </a:pPr>
            <a:r>
              <a:rPr lang="en-US" sz="1000" dirty="0" smtClean="0"/>
              <a:t>Initialization</a:t>
            </a:r>
          </a:p>
          <a:p>
            <a:pPr lvl="2">
              <a:spcBef>
                <a:spcPts val="0"/>
              </a:spcBef>
              <a:spcAft>
                <a:spcPts val="200"/>
              </a:spcAft>
              <a:buFont typeface="Arial" panose="020B0604020202020204" pitchFamily="34" charset="0"/>
              <a:buChar char="•"/>
            </a:pPr>
            <a:r>
              <a:rPr lang="en-US" sz="1000" dirty="0" smtClean="0"/>
              <a:t>Processing Loop</a:t>
            </a:r>
          </a:p>
          <a:p>
            <a:pPr>
              <a:spcBef>
                <a:spcPts val="0"/>
              </a:spcBef>
              <a:spcAft>
                <a:spcPts val="200"/>
              </a:spcAft>
              <a:buFont typeface="Arial" panose="020B0604020202020204" pitchFamily="34" charset="0"/>
              <a:buChar char="•"/>
            </a:pPr>
            <a:r>
              <a:rPr lang="en-US" sz="1600" dirty="0" smtClean="0"/>
              <a:t>Configuration</a:t>
            </a:r>
            <a:endParaRPr lang="en-US" sz="1400" dirty="0" smtClean="0"/>
          </a:p>
          <a:p>
            <a:pPr lvl="2">
              <a:spcBef>
                <a:spcPts val="0"/>
              </a:spcBef>
              <a:spcAft>
                <a:spcPts val="200"/>
              </a:spcAft>
              <a:buFont typeface="Arial" panose="020B0604020202020204" pitchFamily="34" charset="0"/>
              <a:buChar char="•"/>
            </a:pPr>
            <a:r>
              <a:rPr lang="en-US" sz="1000" dirty="0" smtClean="0"/>
              <a:t>General</a:t>
            </a:r>
          </a:p>
          <a:p>
            <a:pPr lvl="2">
              <a:spcBef>
                <a:spcPts val="0"/>
              </a:spcBef>
              <a:spcAft>
                <a:spcPts val="200"/>
              </a:spcAft>
              <a:buFont typeface="Arial" panose="020B0604020202020204" pitchFamily="34" charset="0"/>
              <a:buChar char="•"/>
            </a:pPr>
            <a:r>
              <a:rPr lang="en-US" sz="1000" dirty="0" smtClean="0"/>
              <a:t>Gestures</a:t>
            </a:r>
          </a:p>
          <a:p>
            <a:pPr lvl="2">
              <a:spcBef>
                <a:spcPts val="0"/>
              </a:spcBef>
              <a:spcAft>
                <a:spcPts val="200"/>
              </a:spcAft>
              <a:buFont typeface="Arial" panose="020B0604020202020204" pitchFamily="34" charset="0"/>
              <a:buChar char="•"/>
            </a:pPr>
            <a:r>
              <a:rPr lang="en-US" sz="1000" dirty="0" smtClean="0"/>
              <a:t>Tracking </a:t>
            </a:r>
          </a:p>
          <a:p>
            <a:pPr lvl="2">
              <a:spcBef>
                <a:spcPts val="0"/>
              </a:spcBef>
              <a:spcAft>
                <a:spcPts val="200"/>
              </a:spcAft>
              <a:buFont typeface="Arial" panose="020B0604020202020204" pitchFamily="34" charset="0"/>
              <a:buChar char="•"/>
            </a:pPr>
            <a:r>
              <a:rPr lang="en-US" sz="1000" dirty="0" smtClean="0"/>
              <a:t>Alerts</a:t>
            </a:r>
          </a:p>
          <a:p>
            <a:pPr>
              <a:spcBef>
                <a:spcPts val="0"/>
              </a:spcBef>
              <a:spcAft>
                <a:spcPts val="200"/>
              </a:spcAft>
              <a:buFont typeface="Arial" panose="020B0604020202020204" pitchFamily="34" charset="0"/>
              <a:buChar char="•"/>
            </a:pPr>
            <a:r>
              <a:rPr lang="en-US" sz="1600" dirty="0" smtClean="0"/>
              <a:t>Output</a:t>
            </a:r>
          </a:p>
          <a:p>
            <a:pPr lvl="2">
              <a:spcBef>
                <a:spcPts val="0"/>
              </a:spcBef>
              <a:spcAft>
                <a:spcPts val="200"/>
              </a:spcAft>
              <a:buFont typeface="Arial" panose="020B0604020202020204" pitchFamily="34" charset="0"/>
              <a:buChar char="•"/>
            </a:pPr>
            <a:r>
              <a:rPr lang="en-US" sz="1000" dirty="0" smtClean="0"/>
              <a:t>General</a:t>
            </a:r>
          </a:p>
          <a:p>
            <a:pPr lvl="2">
              <a:spcBef>
                <a:spcPts val="0"/>
              </a:spcBef>
              <a:spcAft>
                <a:spcPts val="200"/>
              </a:spcAft>
              <a:buFont typeface="Arial" panose="020B0604020202020204" pitchFamily="34" charset="0"/>
              <a:buChar char="•"/>
            </a:pPr>
            <a:r>
              <a:rPr lang="en-US" sz="1000" dirty="0" smtClean="0"/>
              <a:t>Hand data</a:t>
            </a:r>
          </a:p>
          <a:p>
            <a:pPr lvl="2">
              <a:spcBef>
                <a:spcPts val="0"/>
              </a:spcBef>
              <a:spcAft>
                <a:spcPts val="200"/>
              </a:spcAft>
              <a:buFont typeface="Arial" panose="020B0604020202020204" pitchFamily="34" charset="0"/>
              <a:buChar char="•"/>
            </a:pPr>
            <a:r>
              <a:rPr lang="en-US" sz="1000" dirty="0" smtClean="0"/>
              <a:t>Joint data</a:t>
            </a:r>
          </a:p>
          <a:p>
            <a:pPr lvl="2">
              <a:spcBef>
                <a:spcPts val="0"/>
              </a:spcBef>
              <a:spcAft>
                <a:spcPts val="200"/>
              </a:spcAft>
              <a:buFont typeface="Arial" panose="020B0604020202020204" pitchFamily="34" charset="0"/>
              <a:buChar char="•"/>
            </a:pPr>
            <a:r>
              <a:rPr lang="en-US" sz="1000" dirty="0" smtClean="0"/>
              <a:t>Finger data</a:t>
            </a:r>
          </a:p>
          <a:p>
            <a:pPr lvl="2">
              <a:spcBef>
                <a:spcPts val="0"/>
              </a:spcBef>
              <a:spcAft>
                <a:spcPts val="200"/>
              </a:spcAft>
              <a:buFont typeface="Arial" panose="020B0604020202020204" pitchFamily="34" charset="0"/>
              <a:buChar char="•"/>
            </a:pPr>
            <a:r>
              <a:rPr lang="en-US" sz="1000" dirty="0" smtClean="0"/>
              <a:t>Extremity Points</a:t>
            </a:r>
          </a:p>
          <a:p>
            <a:pPr>
              <a:spcBef>
                <a:spcPts val="0"/>
              </a:spcBef>
              <a:spcAft>
                <a:spcPts val="200"/>
              </a:spcAft>
              <a:buFont typeface="Arial" panose="020B0604020202020204" pitchFamily="34" charset="0"/>
              <a:buChar char="•"/>
            </a:pPr>
            <a:r>
              <a:rPr lang="en-US" sz="1600" dirty="0" smtClean="0"/>
              <a:t>Event handlers</a:t>
            </a:r>
          </a:p>
          <a:p>
            <a:pPr lvl="2">
              <a:spcBef>
                <a:spcPts val="0"/>
              </a:spcBef>
              <a:spcAft>
                <a:spcPts val="200"/>
              </a:spcAft>
              <a:buFont typeface="Arial" panose="020B0604020202020204" pitchFamily="34" charset="0"/>
              <a:buChar char="•"/>
            </a:pPr>
            <a:r>
              <a:rPr lang="en-US" sz="1000" dirty="0" smtClean="0"/>
              <a:t>Implementation</a:t>
            </a:r>
          </a:p>
          <a:p>
            <a:pPr lvl="2">
              <a:spcBef>
                <a:spcPts val="0"/>
              </a:spcBef>
              <a:spcAft>
                <a:spcPts val="200"/>
              </a:spcAft>
              <a:buFont typeface="Arial" panose="020B0604020202020204" pitchFamily="34" charset="0"/>
              <a:buChar char="•"/>
            </a:pPr>
            <a:r>
              <a:rPr lang="en-US" sz="1000" dirty="0" smtClean="0"/>
              <a:t>Callback</a:t>
            </a:r>
          </a:p>
          <a:p>
            <a:pPr lvl="2">
              <a:spcBef>
                <a:spcPts val="0"/>
              </a:spcBef>
              <a:spcAft>
                <a:spcPts val="200"/>
              </a:spcAft>
              <a:buFont typeface="Arial" panose="020B0604020202020204" pitchFamily="34" charset="0"/>
              <a:buChar char="•"/>
            </a:pPr>
            <a:r>
              <a:rPr lang="en-US" sz="1000" dirty="0" smtClean="0"/>
              <a:t>Polling</a:t>
            </a:r>
          </a:p>
          <a:p>
            <a:pPr>
              <a:spcBef>
                <a:spcPts val="0"/>
              </a:spcBef>
              <a:spcAft>
                <a:spcPts val="200"/>
              </a:spcAft>
              <a:buFont typeface="Arial" panose="020B0604020202020204" pitchFamily="34" charset="0"/>
              <a:buChar char="•"/>
            </a:pPr>
            <a:r>
              <a:rPr lang="en-US" sz="1600" dirty="0" smtClean="0"/>
              <a:t>Tracking Modes</a:t>
            </a:r>
          </a:p>
          <a:p>
            <a:pPr lvl="2">
              <a:spcBef>
                <a:spcPts val="0"/>
              </a:spcBef>
              <a:spcAft>
                <a:spcPts val="200"/>
              </a:spcAft>
              <a:buFont typeface="Arial" panose="020B0604020202020204" pitchFamily="34" charset="0"/>
              <a:buChar char="•"/>
            </a:pPr>
            <a:r>
              <a:rPr lang="en-US" sz="1050" dirty="0"/>
              <a:t>Polling Skeletal</a:t>
            </a:r>
            <a:endParaRPr lang="en-US" sz="1050" dirty="0" smtClean="0"/>
          </a:p>
          <a:p>
            <a:pPr lvl="2">
              <a:spcBef>
                <a:spcPts val="0"/>
              </a:spcBef>
              <a:spcAft>
                <a:spcPts val="200"/>
              </a:spcAft>
              <a:buFont typeface="Arial" panose="020B0604020202020204" pitchFamily="34" charset="0"/>
              <a:buChar char="•"/>
            </a:pPr>
            <a:r>
              <a:rPr lang="en-US" sz="1050" dirty="0" smtClean="0"/>
              <a:t>Gesture</a:t>
            </a:r>
          </a:p>
          <a:p>
            <a:pPr>
              <a:spcBef>
                <a:spcPts val="0"/>
              </a:spcBef>
              <a:spcAft>
                <a:spcPts val="200"/>
              </a:spcAft>
              <a:buFont typeface="Arial" panose="020B0604020202020204" pitchFamily="34" charset="0"/>
              <a:buChar char="•"/>
            </a:pPr>
            <a:r>
              <a:rPr lang="en-US" sz="1600" dirty="0" smtClean="0"/>
              <a:t>Blob Module</a:t>
            </a:r>
          </a:p>
          <a:p>
            <a:pPr>
              <a:spcBef>
                <a:spcPts val="0"/>
              </a:spcBef>
              <a:spcAft>
                <a:spcPts val="200"/>
              </a:spcAft>
              <a:buFont typeface="Arial" panose="020B0604020202020204" pitchFamily="34" charset="0"/>
              <a:buChar char="•"/>
            </a:pPr>
            <a:r>
              <a:rPr lang="en-US" altLang="ja-JP" sz="1600" dirty="0" smtClean="0">
                <a:solidFill>
                  <a:srgbClr val="061922"/>
                </a:solidFill>
              </a:rPr>
              <a:t>Best </a:t>
            </a:r>
            <a:r>
              <a:rPr lang="en-US" altLang="ja-JP" sz="1600" dirty="0">
                <a:solidFill>
                  <a:srgbClr val="061922"/>
                </a:solidFill>
              </a:rPr>
              <a:t>Practices</a:t>
            </a:r>
            <a:endParaRPr lang="en-US" sz="1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53</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619132" y="15093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60350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2054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Requirements</a:t>
            </a:r>
            <a:endParaRPr lang="en-US" sz="5400" dirty="0"/>
          </a:p>
        </p:txBody>
      </p:sp>
    </p:spTree>
    <p:extLst>
      <p:ext uri="{BB962C8B-B14F-4D97-AF65-F5344CB8AC3E}">
        <p14:creationId xmlns:p14="http://schemas.microsoft.com/office/powerpoint/2010/main" val="412465963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Requirements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55</a:t>
            </a:fld>
            <a:endParaRPr lang="en-US">
              <a:solidFill>
                <a:srgbClr val="FFFFFF"/>
              </a:solidFill>
            </a:endParaRPr>
          </a:p>
        </p:txBody>
      </p:sp>
      <p:cxnSp>
        <p:nvCxnSpPr>
          <p:cNvPr id="6" name="Straight Connector 5"/>
          <p:cNvCxnSpPr/>
          <p:nvPr/>
        </p:nvCxnSpPr>
        <p:spPr>
          <a:xfrm flipV="1">
            <a:off x="-8238" y="767591"/>
            <a:ext cx="35661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90956" y="1551091"/>
            <a:ext cx="11409661" cy="3785652"/>
          </a:xfrm>
          <a:prstGeom prst="rect">
            <a:avLst/>
          </a:prstGeom>
          <a:ln w="57150">
            <a:solidFill>
              <a:schemeClr val="tx2"/>
            </a:solidFill>
          </a:ln>
        </p:spPr>
        <p:txBody>
          <a:bodyPr wrap="square">
            <a:spAutoFit/>
          </a:bodyPr>
          <a:lstStyle/>
          <a:p>
            <a:pPr marL="285750" indent="-285750">
              <a:buFont typeface="Arial" panose="020B0604020202020204" pitchFamily="34" charset="0"/>
              <a:buChar char="•"/>
            </a:pPr>
            <a:r>
              <a:rPr lang="en-US" sz="1600" b="1" dirty="0" smtClean="0"/>
              <a:t>Hardware:</a:t>
            </a:r>
          </a:p>
          <a:p>
            <a:pPr marL="742950" lvl="1" indent="-285750">
              <a:buFont typeface="Arial" panose="020B0604020202020204" pitchFamily="34" charset="0"/>
              <a:buChar char="•"/>
            </a:pPr>
            <a:r>
              <a:rPr lang="en-US" sz="1600" dirty="0" smtClean="0"/>
              <a:t>4</a:t>
            </a:r>
            <a:r>
              <a:rPr lang="en-US" sz="1600" baseline="30000" dirty="0" smtClean="0"/>
              <a:t>Th</a:t>
            </a:r>
            <a:r>
              <a:rPr lang="en-US" sz="1600" dirty="0" smtClean="0"/>
              <a:t> Generation Intel® Core™ processor based on Intel microarchitecture code name Haswell</a:t>
            </a:r>
          </a:p>
          <a:p>
            <a:pPr marL="742950" lvl="1" indent="-285750">
              <a:buFont typeface="Arial" panose="020B0604020202020204" pitchFamily="34" charset="0"/>
              <a:buChar char="•"/>
            </a:pPr>
            <a:r>
              <a:rPr lang="en-US" sz="1600" dirty="0" smtClean="0"/>
              <a:t>8GB free hard disk space</a:t>
            </a:r>
          </a:p>
          <a:p>
            <a:pPr marL="742950" lvl="1" indent="-285750">
              <a:buFont typeface="Arial" panose="020B0604020202020204" pitchFamily="34" charset="0"/>
              <a:buChar char="•"/>
            </a:pPr>
            <a:r>
              <a:rPr lang="en-US" sz="1600" dirty="0" smtClean="0"/>
              <a:t>Intel</a:t>
            </a:r>
            <a:r>
              <a:rPr lang="en-US" sz="1600" dirty="0"/>
              <a:t>® </a:t>
            </a:r>
            <a:r>
              <a:rPr lang="en-US" sz="1600" dirty="0" smtClean="0"/>
              <a:t>RealSense™ 3D camera (requires USB 3 port)</a:t>
            </a:r>
          </a:p>
          <a:p>
            <a:pPr marL="285750" indent="-285750">
              <a:buFont typeface="Arial" panose="020B0604020202020204" pitchFamily="34" charset="0"/>
              <a:buChar char="•"/>
            </a:pPr>
            <a:r>
              <a:rPr lang="en-US" sz="1600" b="1" dirty="0" smtClean="0"/>
              <a:t>Software</a:t>
            </a:r>
          </a:p>
          <a:p>
            <a:pPr marL="742950" lvl="1" indent="-285750">
              <a:buFont typeface="Arial" panose="020B0604020202020204" pitchFamily="34" charset="0"/>
              <a:buChar char="•"/>
            </a:pPr>
            <a:r>
              <a:rPr lang="en-US" sz="1600" dirty="0" smtClean="0"/>
              <a:t>Microsoft Windows  8.1 OS 64-bit</a:t>
            </a:r>
          </a:p>
          <a:p>
            <a:pPr marL="742950" lvl="1" indent="-285750">
              <a:buFont typeface="Arial" panose="020B0604020202020204" pitchFamily="34" charset="0"/>
              <a:buChar char="•"/>
            </a:pPr>
            <a:r>
              <a:rPr lang="en-US" sz="1600" dirty="0" smtClean="0"/>
              <a:t>Microsoft Visual Studio 2010-2013 with latest service packs</a:t>
            </a:r>
          </a:p>
          <a:p>
            <a:pPr marL="742950" lvl="1" indent="-285750">
              <a:buFont typeface="Arial" panose="020B0604020202020204" pitchFamily="34" charset="0"/>
              <a:buChar char="•"/>
            </a:pPr>
            <a:r>
              <a:rPr lang="en-US" sz="1600" dirty="0" smtClean="0"/>
              <a:t>Microsoft .Net 4.0 Framework for C# development</a:t>
            </a:r>
          </a:p>
          <a:p>
            <a:pPr marL="742950" lvl="1" indent="-285750">
              <a:buFont typeface="Arial" panose="020B0604020202020204" pitchFamily="34" charset="0"/>
              <a:buChar char="•"/>
            </a:pPr>
            <a:r>
              <a:rPr lang="en-US" sz="1600" dirty="0" smtClean="0"/>
              <a:t>Unity Pro 4.1 or higher for Unity integration and development</a:t>
            </a:r>
          </a:p>
          <a:p>
            <a:pPr marL="742950" lvl="1" indent="-285750">
              <a:buFont typeface="Arial" panose="020B0604020202020204" pitchFamily="34" charset="0"/>
              <a:buChar char="•"/>
            </a:pPr>
            <a:r>
              <a:rPr lang="en-US" sz="1600" dirty="0" smtClean="0"/>
              <a:t>Any of the following browsers for JavaScript development</a:t>
            </a:r>
          </a:p>
          <a:p>
            <a:pPr marL="1200150" lvl="2" indent="-285750">
              <a:buFont typeface="Arial" panose="020B0604020202020204" pitchFamily="34" charset="0"/>
              <a:buChar char="•"/>
            </a:pPr>
            <a:r>
              <a:rPr lang="en-US" sz="1600" dirty="0" smtClean="0"/>
              <a:t>Microsoft Internet Explorer 10.0.13</a:t>
            </a:r>
          </a:p>
          <a:p>
            <a:pPr marL="1200150" lvl="2" indent="-285750">
              <a:buFont typeface="Arial" panose="020B0604020202020204" pitchFamily="34" charset="0"/>
              <a:buChar char="•"/>
            </a:pPr>
            <a:r>
              <a:rPr lang="en-US" sz="1600" dirty="0" smtClean="0"/>
              <a:t>Google Chrome 33.0.1750.146</a:t>
            </a:r>
          </a:p>
          <a:p>
            <a:pPr marL="1200150" lvl="2" indent="-285750">
              <a:buFont typeface="Arial" panose="020B0604020202020204" pitchFamily="34" charset="0"/>
              <a:buChar char="•"/>
            </a:pPr>
            <a:r>
              <a:rPr lang="en-US" sz="1600" dirty="0" smtClean="0"/>
              <a:t>Mozilla  Firefox 27.0.1</a:t>
            </a:r>
          </a:p>
          <a:p>
            <a:pPr marL="742950" lvl="1" indent="-285750">
              <a:buFont typeface="Arial" panose="020B0604020202020204" pitchFamily="34" charset="0"/>
              <a:buChar char="•"/>
            </a:pPr>
            <a:r>
              <a:rPr lang="en-US" sz="1600" dirty="0" smtClean="0"/>
              <a:t>Processing  2.1.2 or higher for Processing development</a:t>
            </a:r>
          </a:p>
          <a:p>
            <a:pPr marL="742950" lvl="1" indent="-285750">
              <a:buFont typeface="Arial" panose="020B0604020202020204" pitchFamily="34" charset="0"/>
              <a:buChar char="•"/>
            </a:pPr>
            <a:r>
              <a:rPr lang="en-US" sz="1600" dirty="0" smtClean="0"/>
              <a:t>Java JDK 1.7.0_11 or higher for Java development</a:t>
            </a:r>
          </a:p>
        </p:txBody>
      </p:sp>
    </p:spTree>
    <p:extLst>
      <p:ext uri="{BB962C8B-B14F-4D97-AF65-F5344CB8AC3E}">
        <p14:creationId xmlns:p14="http://schemas.microsoft.com/office/powerpoint/2010/main" val="193912464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Elbow Connector 13"/>
          <p:cNvCxnSpPr>
            <a:stCxn id="7" idx="2"/>
            <a:endCxn id="8" idx="0"/>
          </p:cNvCxnSpPr>
          <p:nvPr/>
        </p:nvCxnSpPr>
        <p:spPr>
          <a:xfrm rot="5400000">
            <a:off x="9448401" y="3136736"/>
            <a:ext cx="1092335" cy="135855"/>
          </a:xfrm>
          <a:prstGeom prst="bentConnector3">
            <a:avLst>
              <a:gd name="adj1" fmla="val -4063"/>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lvl="0"/>
            <a:r>
              <a:rPr lang="en-US" dirty="0" smtClean="0"/>
              <a:t>Hand Module Structure</a:t>
            </a:r>
            <a:endParaRPr lang="en-US" dirty="0"/>
          </a:p>
        </p:txBody>
      </p:sp>
      <p:sp>
        <p:nvSpPr>
          <p:cNvPr id="3" name="Content Placeholder 2"/>
          <p:cNvSpPr>
            <a:spLocks noGrp="1"/>
          </p:cNvSpPr>
          <p:nvPr>
            <p:ph type="body" sz="quarter" idx="11"/>
          </p:nvPr>
        </p:nvSpPr>
        <p:spPr>
          <a:xfrm>
            <a:off x="473680" y="635621"/>
            <a:ext cx="10983383" cy="5027268"/>
          </a:xfrm>
        </p:spPr>
        <p:txBody>
          <a:bodyPr/>
          <a:lstStyle/>
          <a:p>
            <a:pPr marL="339725" lvl="1" indent="0" algn="l" rtl="0">
              <a:buNone/>
            </a:pPr>
            <a:endParaRPr lang="en-US" dirty="0" smtClean="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6</a:t>
            </a:fld>
            <a:endParaRPr lang="en-US">
              <a:solidFill>
                <a:srgbClr val="FFFFFF"/>
              </a:solidFill>
            </a:endParaRPr>
          </a:p>
        </p:txBody>
      </p:sp>
      <p:sp>
        <p:nvSpPr>
          <p:cNvPr id="5" name="TextBox 4"/>
          <p:cNvSpPr txBox="1"/>
          <p:nvPr/>
        </p:nvSpPr>
        <p:spPr>
          <a:xfrm>
            <a:off x="211924" y="3086016"/>
            <a:ext cx="3655226" cy="3139321"/>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PXCHandConfiguration</a:t>
            </a:r>
          </a:p>
          <a:p>
            <a:pPr marL="285750" indent="-285750">
              <a:buFont typeface="Arial" panose="020B0604020202020204" pitchFamily="34" charset="0"/>
              <a:buChar char="•"/>
            </a:pPr>
            <a:r>
              <a:rPr lang="en-US" dirty="0" smtClean="0"/>
              <a:t>ApplyChanges</a:t>
            </a:r>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Dispose</a:t>
            </a:r>
          </a:p>
          <a:p>
            <a:endParaRPr lang="en-US" dirty="0" smtClean="0"/>
          </a:p>
          <a:p>
            <a:pPr marL="285750" indent="-285750">
              <a:buFont typeface="Arial" panose="020B0604020202020204" pitchFamily="34" charset="0"/>
              <a:buChar char="•"/>
            </a:pPr>
            <a:r>
              <a:rPr lang="en-US" dirty="0" err="1" smtClean="0"/>
              <a:t>SetUserName</a:t>
            </a:r>
            <a:endParaRPr lang="en-US" dirty="0" smtClean="0"/>
          </a:p>
          <a:p>
            <a:pPr marL="285750" indent="-285750">
              <a:buFont typeface="Arial" panose="020B0604020202020204" pitchFamily="34" charset="0"/>
              <a:buChar char="•"/>
            </a:pPr>
            <a:r>
              <a:rPr lang="en-US" dirty="0" smtClean="0"/>
              <a:t>SetTrackingMode</a:t>
            </a:r>
          </a:p>
          <a:p>
            <a:pPr marL="285750" indent="-285750">
              <a:buFont typeface="Arial" panose="020B0604020202020204" pitchFamily="34" charset="0"/>
              <a:buChar char="•"/>
            </a:pPr>
            <a:r>
              <a:rPr lang="en-US" dirty="0" err="1" smtClean="0"/>
              <a:t>SetTrackingBounds</a:t>
            </a:r>
            <a:endParaRPr lang="en-US" dirty="0" smtClean="0"/>
          </a:p>
          <a:p>
            <a:pPr marL="285750" indent="-285750">
              <a:buFont typeface="Arial" panose="020B0604020202020204" pitchFamily="34" charset="0"/>
              <a:buChar char="•"/>
            </a:pPr>
            <a:r>
              <a:rPr lang="en-US" dirty="0" smtClean="0"/>
              <a:t>EnableNormalizedJoints</a:t>
            </a:r>
          </a:p>
          <a:p>
            <a:pPr marL="285750" indent="-285750">
              <a:buFont typeface="Arial" panose="020B0604020202020204" pitchFamily="34" charset="0"/>
              <a:buChar char="•"/>
            </a:pPr>
            <a:r>
              <a:rPr lang="en-US" dirty="0" err="1" smtClean="0"/>
              <a:t>EnableAlert</a:t>
            </a:r>
            <a:endParaRPr lang="en-US" dirty="0" smtClean="0"/>
          </a:p>
          <a:p>
            <a:pPr marL="285750" indent="-285750">
              <a:buFont typeface="Arial" panose="020B0604020202020204" pitchFamily="34" charset="0"/>
              <a:buChar char="•"/>
            </a:pPr>
            <a:r>
              <a:rPr lang="en-US" dirty="0" err="1" smtClean="0"/>
              <a:t>EnableGesture</a:t>
            </a:r>
            <a:endParaRPr lang="en-US" dirty="0" smtClean="0"/>
          </a:p>
        </p:txBody>
      </p:sp>
      <p:sp>
        <p:nvSpPr>
          <p:cNvPr id="7" name="TextBox 6"/>
          <p:cNvSpPr txBox="1"/>
          <p:nvPr/>
        </p:nvSpPr>
        <p:spPr>
          <a:xfrm>
            <a:off x="8325026" y="350172"/>
            <a:ext cx="3474938" cy="2308324"/>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PXCHandData</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Update</a:t>
            </a:r>
          </a:p>
          <a:p>
            <a:endParaRPr lang="en-US" dirty="0" smtClean="0"/>
          </a:p>
          <a:p>
            <a:pPr marL="285750" indent="-285750">
              <a:buFont typeface="Arial" panose="020B0604020202020204" pitchFamily="34" charset="0"/>
              <a:buChar char="•"/>
            </a:pPr>
            <a:r>
              <a:rPr lang="en-US" dirty="0" err="1" smtClean="0"/>
              <a:t>QueryNumberOfHands</a:t>
            </a:r>
            <a:endParaRPr lang="en-US" dirty="0" smtClean="0"/>
          </a:p>
          <a:p>
            <a:pPr marL="285750" indent="-285750">
              <a:buFont typeface="Arial" panose="020B0604020202020204" pitchFamily="34" charset="0"/>
              <a:buChar char="•"/>
            </a:pPr>
            <a:r>
              <a:rPr lang="en-US" dirty="0" smtClean="0"/>
              <a:t>QueryHandData</a:t>
            </a:r>
          </a:p>
          <a:p>
            <a:pPr marL="285750" indent="-285750">
              <a:buFont typeface="Arial" panose="020B0604020202020204" pitchFamily="34" charset="0"/>
              <a:buChar char="•"/>
            </a:pPr>
            <a:r>
              <a:rPr lang="en-US" dirty="0" err="1" smtClean="0"/>
              <a:t>QueryFiredAlertData</a:t>
            </a:r>
            <a:endParaRPr lang="en-US" dirty="0" smtClean="0"/>
          </a:p>
          <a:p>
            <a:pPr marL="285750" indent="-285750">
              <a:buFont typeface="Arial" panose="020B0604020202020204" pitchFamily="34" charset="0"/>
              <a:buChar char="•"/>
            </a:pPr>
            <a:r>
              <a:rPr lang="en-US" dirty="0" err="1" smtClean="0"/>
              <a:t>QueryFiredGestureData</a:t>
            </a:r>
            <a:endParaRPr lang="en-US" dirty="0" smtClean="0"/>
          </a:p>
          <a:p>
            <a:pPr marL="285750" indent="-285750">
              <a:buFont typeface="Arial" panose="020B0604020202020204" pitchFamily="34" charset="0"/>
              <a:buChar char="•"/>
            </a:pPr>
            <a:r>
              <a:rPr lang="en-US" dirty="0" smtClean="0"/>
              <a:t>…</a:t>
            </a:r>
            <a:endParaRPr lang="en-US" dirty="0"/>
          </a:p>
        </p:txBody>
      </p:sp>
      <p:sp>
        <p:nvSpPr>
          <p:cNvPr id="8" name="TextBox 7"/>
          <p:cNvSpPr txBox="1"/>
          <p:nvPr/>
        </p:nvSpPr>
        <p:spPr>
          <a:xfrm>
            <a:off x="8053315" y="3750831"/>
            <a:ext cx="3746649" cy="2031325"/>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IHand</a:t>
            </a:r>
            <a:endParaRPr lang="en-US" dirty="0" smtClean="0"/>
          </a:p>
          <a:p>
            <a:pPr marL="285750" indent="-285750">
              <a:buFont typeface="Arial" panose="020B0604020202020204" pitchFamily="34" charset="0"/>
              <a:buChar char="•"/>
            </a:pPr>
            <a:r>
              <a:rPr lang="en-US" dirty="0" err="1"/>
              <a:t>QueryUniqueId</a:t>
            </a:r>
            <a:endParaRPr lang="en-US" dirty="0" smtClean="0"/>
          </a:p>
          <a:p>
            <a:pPr marL="285750" indent="-285750">
              <a:buFont typeface="Arial" panose="020B0604020202020204" pitchFamily="34" charset="0"/>
              <a:buChar char="•"/>
            </a:pPr>
            <a:r>
              <a:rPr lang="en-US" dirty="0" err="1" smtClean="0"/>
              <a:t>IsCalibrated</a:t>
            </a:r>
            <a:endParaRPr lang="en-US" dirty="0" smtClean="0"/>
          </a:p>
          <a:p>
            <a:pPr marL="285750" indent="-285750">
              <a:buFont typeface="Arial" panose="020B0604020202020204" pitchFamily="34" charset="0"/>
              <a:buChar char="•"/>
            </a:pPr>
            <a:r>
              <a:rPr lang="en-US" dirty="0" err="1" smtClean="0"/>
              <a:t>QueryTrackedJoint</a:t>
            </a:r>
            <a:endParaRPr lang="en-US" dirty="0" smtClean="0"/>
          </a:p>
          <a:p>
            <a:pPr marL="285750" indent="-285750">
              <a:buFont typeface="Arial" panose="020B0604020202020204" pitchFamily="34" charset="0"/>
              <a:buChar char="•"/>
            </a:pPr>
            <a:r>
              <a:rPr lang="en-US" dirty="0" err="1" smtClean="0"/>
              <a:t>QueryFingerData</a:t>
            </a:r>
            <a:endParaRPr lang="en-US" dirty="0" smtClean="0"/>
          </a:p>
          <a:p>
            <a:pPr marL="285750" indent="-285750">
              <a:buFont typeface="Arial" panose="020B0604020202020204" pitchFamily="34" charset="0"/>
              <a:buChar char="•"/>
            </a:pPr>
            <a:r>
              <a:rPr lang="en-US" dirty="0" err="1" smtClean="0"/>
              <a:t>QuerySegmentationImage</a:t>
            </a:r>
            <a:endParaRPr lang="en-US" dirty="0" smtClean="0"/>
          </a:p>
          <a:p>
            <a:pPr marL="285750" indent="-285750">
              <a:buFont typeface="Arial" panose="020B0604020202020204" pitchFamily="34" charset="0"/>
              <a:buChar char="•"/>
            </a:pPr>
            <a:r>
              <a:rPr lang="en-US" dirty="0" smtClean="0"/>
              <a:t>…</a:t>
            </a:r>
          </a:p>
        </p:txBody>
      </p:sp>
      <p:sp>
        <p:nvSpPr>
          <p:cNvPr id="9" name="TextBox 8"/>
          <p:cNvSpPr txBox="1"/>
          <p:nvPr/>
        </p:nvSpPr>
        <p:spPr>
          <a:xfrm>
            <a:off x="4210051" y="2519552"/>
            <a:ext cx="3676650" cy="923330"/>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PXCHandModule</a:t>
            </a:r>
            <a:endParaRPr lang="en-US" dirty="0" smtClean="0"/>
          </a:p>
          <a:p>
            <a:pPr marL="285750" indent="-285750">
              <a:buFont typeface="Arial" panose="020B0604020202020204" pitchFamily="34" charset="0"/>
              <a:buChar char="•"/>
            </a:pPr>
            <a:r>
              <a:rPr lang="en-US" dirty="0"/>
              <a:t>CreateActiveConfiguration</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CreateOutput</a:t>
            </a:r>
            <a:endParaRPr lang="en-US" dirty="0">
              <a:solidFill>
                <a:schemeClr val="accent6">
                  <a:lumMod val="75000"/>
                </a:schemeClr>
              </a:solidFill>
            </a:endParaRPr>
          </a:p>
        </p:txBody>
      </p:sp>
      <p:cxnSp>
        <p:nvCxnSpPr>
          <p:cNvPr id="10" name="Elbow Connector 9"/>
          <p:cNvCxnSpPr>
            <a:stCxn id="9" idx="2"/>
            <a:endCxn id="5" idx="3"/>
          </p:cNvCxnSpPr>
          <p:nvPr/>
        </p:nvCxnSpPr>
        <p:spPr>
          <a:xfrm rot="5400000">
            <a:off x="4351366" y="2958666"/>
            <a:ext cx="1212795" cy="2181226"/>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9" idx="3"/>
            <a:endCxn id="7" idx="1"/>
          </p:cNvCxnSpPr>
          <p:nvPr/>
        </p:nvCxnSpPr>
        <p:spPr>
          <a:xfrm flipV="1">
            <a:off x="7886701" y="1504334"/>
            <a:ext cx="438325" cy="1476883"/>
          </a:xfrm>
          <a:prstGeom prst="bentConnector3">
            <a:avLst>
              <a:gd name="adj1" fmla="val 43481"/>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0" idx="3"/>
            <a:endCxn id="9" idx="0"/>
          </p:cNvCxnSpPr>
          <p:nvPr/>
        </p:nvCxnSpPr>
        <p:spPr>
          <a:xfrm>
            <a:off x="3867150" y="1862679"/>
            <a:ext cx="2181226" cy="656873"/>
          </a:xfrm>
          <a:prstGeom prst="bentConnector2">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924" y="985516"/>
            <a:ext cx="3655226" cy="1754326"/>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PXCSenseManager</a:t>
            </a:r>
            <a:endParaRPr lang="en-US" dirty="0" smtClean="0"/>
          </a:p>
          <a:p>
            <a:pPr marL="285750" indent="-285750">
              <a:buFont typeface="Arial" panose="020B0604020202020204" pitchFamily="34" charset="0"/>
              <a:buChar char="•"/>
            </a:pPr>
            <a:r>
              <a:rPr lang="en-US" dirty="0" smtClean="0"/>
              <a:t>CreateInstance</a:t>
            </a:r>
          </a:p>
          <a:p>
            <a:pPr marL="285750" indent="-285750">
              <a:buFont typeface="Arial" panose="020B0604020202020204" pitchFamily="34" charset="0"/>
              <a:buChar char="•"/>
            </a:pPr>
            <a:r>
              <a:rPr lang="en-US" dirty="0" smtClean="0"/>
              <a:t>EnableHand</a:t>
            </a:r>
          </a:p>
          <a:p>
            <a:pPr marL="285750" indent="-285750">
              <a:buFont typeface="Arial" panose="020B0604020202020204" pitchFamily="34" charset="0"/>
              <a:buChar char="•"/>
            </a:pPr>
            <a:r>
              <a:rPr lang="en-US" dirty="0" smtClean="0">
                <a:solidFill>
                  <a:schemeClr val="accent6">
                    <a:lumMod val="75000"/>
                  </a:schemeClr>
                </a:solidFill>
              </a:rPr>
              <a:t>QueryHand </a:t>
            </a:r>
            <a:r>
              <a:rPr lang="en-US" sz="800" dirty="0" smtClean="0">
                <a:solidFill>
                  <a:schemeClr val="accent6">
                    <a:lumMod val="75000"/>
                  </a:schemeClr>
                </a:solidFill>
              </a:rPr>
              <a:t>(returns hand module instance)</a:t>
            </a:r>
            <a:endParaRPr lang="en-US" dirty="0" smtClean="0">
              <a:solidFill>
                <a:schemeClr val="accent6">
                  <a:lumMod val="75000"/>
                </a:schemeClr>
              </a:solidFill>
            </a:endParaRPr>
          </a:p>
          <a:p>
            <a:pPr marL="285750" indent="-285750">
              <a:buFont typeface="Arial" panose="020B0604020202020204" pitchFamily="34" charset="0"/>
              <a:buChar char="•"/>
            </a:pPr>
            <a:r>
              <a:rPr lang="en-US" dirty="0" smtClean="0"/>
              <a:t>Init (initialize pipeline)</a:t>
            </a:r>
          </a:p>
          <a:p>
            <a:pPr marL="285750" indent="-285750">
              <a:buFont typeface="Arial" panose="020B0604020202020204" pitchFamily="34" charset="0"/>
              <a:buChar char="•"/>
            </a:pPr>
            <a:r>
              <a:rPr lang="en-US" dirty="0" smtClean="0"/>
              <a:t>Stream / Acquire / Release</a:t>
            </a:r>
          </a:p>
        </p:txBody>
      </p:sp>
      <p:cxnSp>
        <p:nvCxnSpPr>
          <p:cNvPr id="15" name="Straight Connector 14"/>
          <p:cNvCxnSpPr/>
          <p:nvPr/>
        </p:nvCxnSpPr>
        <p:spPr>
          <a:xfrm flipV="1">
            <a:off x="-8238" y="7759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70607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1" name="Elbow Connector 260"/>
          <p:cNvCxnSpPr>
            <a:stCxn id="217" idx="3"/>
            <a:endCxn id="149" idx="1"/>
          </p:cNvCxnSpPr>
          <p:nvPr/>
        </p:nvCxnSpPr>
        <p:spPr>
          <a:xfrm flipV="1">
            <a:off x="2362640" y="4446842"/>
            <a:ext cx="556132" cy="490763"/>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49" idx="2"/>
            <a:endCxn id="274" idx="0"/>
          </p:cNvCxnSpPr>
          <p:nvPr/>
        </p:nvCxnSpPr>
        <p:spPr>
          <a:xfrm rot="16200000" flipH="1">
            <a:off x="3698786" y="4982720"/>
            <a:ext cx="768167" cy="4185"/>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41" idx="3"/>
            <a:endCxn id="127" idx="1"/>
          </p:cNvCxnSpPr>
          <p:nvPr/>
        </p:nvCxnSpPr>
        <p:spPr>
          <a:xfrm>
            <a:off x="6298117" y="3160409"/>
            <a:ext cx="799121" cy="4391"/>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20" name="Elbow Connector 219"/>
          <p:cNvCxnSpPr>
            <a:stCxn id="126" idx="2"/>
            <a:endCxn id="217" idx="0"/>
          </p:cNvCxnSpPr>
          <p:nvPr/>
        </p:nvCxnSpPr>
        <p:spPr>
          <a:xfrm rot="5400000">
            <a:off x="1019766" y="4427615"/>
            <a:ext cx="707479" cy="4723"/>
          </a:xfrm>
          <a:prstGeom prst="bentConnector3">
            <a:avLst>
              <a:gd name="adj1" fmla="val 2179"/>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23" idx="3"/>
            <a:endCxn id="125" idx="1"/>
          </p:cNvCxnSpPr>
          <p:nvPr/>
        </p:nvCxnSpPr>
        <p:spPr>
          <a:xfrm>
            <a:off x="7169866" y="1933030"/>
            <a:ext cx="801102" cy="12700"/>
          </a:xfrm>
          <a:prstGeom prst="bentConnector3">
            <a:avLst>
              <a:gd name="adj1" fmla="val 206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28" idx="2"/>
            <a:endCxn id="20" idx="0"/>
          </p:cNvCxnSpPr>
          <p:nvPr/>
        </p:nvCxnSpPr>
        <p:spPr>
          <a:xfrm rot="16200000" flipH="1">
            <a:off x="1207402" y="1611490"/>
            <a:ext cx="329939" cy="5380"/>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flipV="1">
            <a:off x="9421247" y="3151779"/>
            <a:ext cx="680797" cy="3877"/>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lvl="0"/>
            <a:r>
              <a:rPr lang="en-US" dirty="0" smtClean="0"/>
              <a:t>Hand Module Setup</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7</a:t>
            </a:fld>
            <a:endParaRPr lang="en-US">
              <a:solidFill>
                <a:srgbClr val="FFFFFF"/>
              </a:solidFill>
            </a:endParaRPr>
          </a:p>
        </p:txBody>
      </p:sp>
      <p:cxnSp>
        <p:nvCxnSpPr>
          <p:cNvPr id="18" name="Straight Connector 17"/>
          <p:cNvCxnSpPr/>
          <p:nvPr/>
        </p:nvCxnSpPr>
        <p:spPr>
          <a:xfrm flipV="1">
            <a:off x="-8238" y="756851"/>
            <a:ext cx="47548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3062" y="1779150"/>
            <a:ext cx="232399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PXCSenseManager</a:t>
            </a:r>
            <a:endParaRPr lang="en-US" sz="1400" b="1" dirty="0">
              <a:solidFill>
                <a:schemeClr val="accent6">
                  <a:lumMod val="75000"/>
                </a:schemeClr>
              </a:solidFill>
            </a:endParaRPr>
          </a:p>
        </p:txBody>
      </p:sp>
      <p:cxnSp>
        <p:nvCxnSpPr>
          <p:cNvPr id="38" name="Elbow Connector 37"/>
          <p:cNvCxnSpPr>
            <a:stCxn id="123" idx="2"/>
          </p:cNvCxnSpPr>
          <p:nvPr/>
        </p:nvCxnSpPr>
        <p:spPr>
          <a:xfrm rot="5400000">
            <a:off x="5656490" y="2364884"/>
            <a:ext cx="919595" cy="363662"/>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74107" y="3006520"/>
            <a:ext cx="2324010"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PXCHandModule</a:t>
            </a:r>
            <a:endParaRPr lang="en-US" sz="1400" dirty="0" smtClean="0">
              <a:solidFill>
                <a:schemeClr val="accent6">
                  <a:lumMod val="75000"/>
                </a:schemeClr>
              </a:solidFill>
            </a:endParaRPr>
          </a:p>
        </p:txBody>
      </p:sp>
      <p:sp>
        <p:nvSpPr>
          <p:cNvPr id="72" name="TextBox 71"/>
          <p:cNvSpPr txBox="1"/>
          <p:nvPr/>
        </p:nvSpPr>
        <p:spPr>
          <a:xfrm>
            <a:off x="10102044" y="3034466"/>
            <a:ext cx="1680382"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a:t>
            </a:r>
            <a:endParaRPr lang="en-US" sz="1400" dirty="0" smtClean="0">
              <a:solidFill>
                <a:schemeClr val="accent6">
                  <a:lumMod val="75000"/>
                </a:schemeClr>
              </a:solidFill>
            </a:endParaRPr>
          </a:p>
        </p:txBody>
      </p:sp>
      <p:sp>
        <p:nvSpPr>
          <p:cNvPr id="122" name="TextBox 121"/>
          <p:cNvSpPr txBox="1"/>
          <p:nvPr/>
        </p:nvSpPr>
        <p:spPr>
          <a:xfrm>
            <a:off x="3027268" y="1779150"/>
            <a:ext cx="1743494"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EnableHand ()</a:t>
            </a:r>
            <a:endParaRPr lang="en-US" sz="1400" dirty="0" smtClean="0"/>
          </a:p>
        </p:txBody>
      </p:sp>
      <p:sp>
        <p:nvSpPr>
          <p:cNvPr id="123" name="TextBox 122"/>
          <p:cNvSpPr txBox="1"/>
          <p:nvPr/>
        </p:nvSpPr>
        <p:spPr>
          <a:xfrm>
            <a:off x="5426369" y="1779141"/>
            <a:ext cx="174349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QueryHand ()</a:t>
            </a:r>
            <a:endParaRPr lang="en-US" sz="1400" dirty="0" smtClean="0"/>
          </a:p>
        </p:txBody>
      </p:sp>
      <p:sp>
        <p:nvSpPr>
          <p:cNvPr id="124" name="TextBox 123"/>
          <p:cNvSpPr txBox="1"/>
          <p:nvPr/>
        </p:nvSpPr>
        <p:spPr>
          <a:xfrm>
            <a:off x="205378" y="5902958"/>
            <a:ext cx="2324008"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ReleaseFrame ()</a:t>
            </a:r>
            <a:endParaRPr lang="en-US" sz="1400" dirty="0" smtClean="0"/>
          </a:p>
        </p:txBody>
      </p:sp>
      <p:sp>
        <p:nvSpPr>
          <p:cNvPr id="125" name="TextBox 124"/>
          <p:cNvSpPr txBox="1"/>
          <p:nvPr/>
        </p:nvSpPr>
        <p:spPr>
          <a:xfrm>
            <a:off x="7970968" y="1779141"/>
            <a:ext cx="174349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Init()</a:t>
            </a:r>
            <a:endParaRPr lang="en-US" sz="1400" dirty="0" smtClean="0"/>
          </a:p>
        </p:txBody>
      </p:sp>
      <p:sp>
        <p:nvSpPr>
          <p:cNvPr id="126" name="TextBox 125"/>
          <p:cNvSpPr txBox="1"/>
          <p:nvPr/>
        </p:nvSpPr>
        <p:spPr>
          <a:xfrm>
            <a:off x="213864" y="3768460"/>
            <a:ext cx="2324003"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AcquireFrame()</a:t>
            </a:r>
            <a:endParaRPr lang="en-US" sz="1400" dirty="0" smtClean="0"/>
          </a:p>
        </p:txBody>
      </p:sp>
      <p:sp>
        <p:nvSpPr>
          <p:cNvPr id="127" name="TextBox 126"/>
          <p:cNvSpPr txBox="1"/>
          <p:nvPr/>
        </p:nvSpPr>
        <p:spPr>
          <a:xfrm>
            <a:off x="7097238" y="3010911"/>
            <a:ext cx="232400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CreateOutput ()</a:t>
            </a:r>
            <a:endParaRPr lang="en-US" sz="1400" dirty="0" smtClean="0"/>
          </a:p>
        </p:txBody>
      </p:sp>
      <p:sp>
        <p:nvSpPr>
          <p:cNvPr id="128" name="TextBox 127"/>
          <p:cNvSpPr txBox="1"/>
          <p:nvPr/>
        </p:nvSpPr>
        <p:spPr>
          <a:xfrm>
            <a:off x="213062" y="925991"/>
            <a:ext cx="2313237" cy="523220"/>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PXCSenseManager CreateInstance ()</a:t>
            </a:r>
            <a:endParaRPr lang="en-US" sz="1400" dirty="0" smtClean="0"/>
          </a:p>
        </p:txBody>
      </p:sp>
      <p:sp>
        <p:nvSpPr>
          <p:cNvPr id="149" name="TextBox 148"/>
          <p:cNvSpPr txBox="1"/>
          <p:nvPr/>
        </p:nvSpPr>
        <p:spPr>
          <a:xfrm>
            <a:off x="2918772" y="4292953"/>
            <a:ext cx="232400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Update ()</a:t>
            </a:r>
            <a:endParaRPr lang="en-US" sz="1400" dirty="0" smtClean="0"/>
          </a:p>
        </p:txBody>
      </p:sp>
      <p:sp>
        <p:nvSpPr>
          <p:cNvPr id="159" name="TextBox 158"/>
          <p:cNvSpPr txBox="1"/>
          <p:nvPr/>
        </p:nvSpPr>
        <p:spPr>
          <a:xfrm>
            <a:off x="5896908" y="4295851"/>
            <a:ext cx="2324010"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QueryHandData ()</a:t>
            </a:r>
            <a:endParaRPr lang="en-US" sz="1400" dirty="0" smtClean="0"/>
          </a:p>
        </p:txBody>
      </p:sp>
      <p:sp>
        <p:nvSpPr>
          <p:cNvPr id="217" name="TextBox 216"/>
          <p:cNvSpPr txBox="1"/>
          <p:nvPr/>
        </p:nvSpPr>
        <p:spPr>
          <a:xfrm>
            <a:off x="379645" y="4783716"/>
            <a:ext cx="1982995"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a:t>
            </a:r>
            <a:endParaRPr lang="en-US" sz="1400" dirty="0" smtClean="0">
              <a:solidFill>
                <a:schemeClr val="accent6">
                  <a:lumMod val="75000"/>
                </a:schemeClr>
              </a:solidFill>
            </a:endParaRPr>
          </a:p>
        </p:txBody>
      </p:sp>
      <p:sp>
        <p:nvSpPr>
          <p:cNvPr id="252" name="Rectangle 251"/>
          <p:cNvSpPr/>
          <p:nvPr/>
        </p:nvSpPr>
        <p:spPr>
          <a:xfrm>
            <a:off x="91890" y="3625172"/>
            <a:ext cx="12027049" cy="26248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p:cNvSpPr/>
          <p:nvPr/>
        </p:nvSpPr>
        <p:spPr>
          <a:xfrm>
            <a:off x="91890" y="856333"/>
            <a:ext cx="12027049" cy="26248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p:cNvSpPr txBox="1"/>
          <p:nvPr/>
        </p:nvSpPr>
        <p:spPr>
          <a:xfrm>
            <a:off x="10001250" y="925991"/>
            <a:ext cx="201778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Initialization</a:t>
            </a:r>
            <a:endParaRPr lang="en-US" b="1" dirty="0">
              <a:solidFill>
                <a:schemeClr val="accent1"/>
              </a:solidFill>
            </a:endParaRPr>
          </a:p>
        </p:txBody>
      </p:sp>
      <p:sp>
        <p:nvSpPr>
          <p:cNvPr id="270" name="TextBox 269"/>
          <p:cNvSpPr txBox="1"/>
          <p:nvPr/>
        </p:nvSpPr>
        <p:spPr>
          <a:xfrm>
            <a:off x="10401301" y="3679531"/>
            <a:ext cx="161085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Processing</a:t>
            </a:r>
            <a:endParaRPr lang="en-US" b="1" dirty="0">
              <a:solidFill>
                <a:schemeClr val="accent1"/>
              </a:solidFill>
            </a:endParaRPr>
          </a:p>
        </p:txBody>
      </p:sp>
      <p:sp>
        <p:nvSpPr>
          <p:cNvPr id="272" name="TextBox 271"/>
          <p:cNvSpPr txBox="1"/>
          <p:nvPr/>
        </p:nvSpPr>
        <p:spPr>
          <a:xfrm>
            <a:off x="6152163" y="5507335"/>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Store hand data</a:t>
            </a:r>
          </a:p>
        </p:txBody>
      </p:sp>
      <p:sp>
        <p:nvSpPr>
          <p:cNvPr id="273" name="TextBox 272"/>
          <p:cNvSpPr txBox="1"/>
          <p:nvPr/>
        </p:nvSpPr>
        <p:spPr>
          <a:xfrm>
            <a:off x="3161949" y="5518480"/>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Update Hand data</a:t>
            </a:r>
          </a:p>
        </p:txBody>
      </p:sp>
      <p:sp>
        <p:nvSpPr>
          <p:cNvPr id="274" name="Rectangle 273"/>
          <p:cNvSpPr/>
          <p:nvPr/>
        </p:nvSpPr>
        <p:spPr>
          <a:xfrm>
            <a:off x="3085335" y="536889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6060331" y="536889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2" name="Elbow Connector 281"/>
          <p:cNvCxnSpPr>
            <a:stCxn id="149" idx="3"/>
            <a:endCxn id="159" idx="1"/>
          </p:cNvCxnSpPr>
          <p:nvPr/>
        </p:nvCxnSpPr>
        <p:spPr>
          <a:xfrm>
            <a:off x="5242781" y="4446842"/>
            <a:ext cx="654127" cy="2898"/>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59" idx="2"/>
            <a:endCxn id="281" idx="0"/>
          </p:cNvCxnSpPr>
          <p:nvPr/>
        </p:nvCxnSpPr>
        <p:spPr>
          <a:xfrm rot="16200000" flipH="1">
            <a:off x="6676801" y="4985739"/>
            <a:ext cx="765269" cy="1045"/>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634077" y="4294402"/>
            <a:ext cx="229141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PXCHandData.IHand</a:t>
            </a:r>
            <a:endParaRPr lang="en-US" sz="1400" dirty="0" smtClean="0">
              <a:solidFill>
                <a:schemeClr val="accent6">
                  <a:lumMod val="75000"/>
                </a:schemeClr>
              </a:solidFill>
            </a:endParaRPr>
          </a:p>
        </p:txBody>
      </p:sp>
      <p:cxnSp>
        <p:nvCxnSpPr>
          <p:cNvPr id="104" name="Elbow Connector 103"/>
          <p:cNvCxnSpPr>
            <a:stCxn id="159" idx="3"/>
            <a:endCxn id="60" idx="1"/>
          </p:cNvCxnSpPr>
          <p:nvPr/>
        </p:nvCxnSpPr>
        <p:spPr>
          <a:xfrm flipV="1">
            <a:off x="8220918" y="4448291"/>
            <a:ext cx="413159" cy="144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850294" y="5503525"/>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Manage data</a:t>
            </a:r>
          </a:p>
        </p:txBody>
      </p:sp>
      <p:sp>
        <p:nvSpPr>
          <p:cNvPr id="108" name="Rectangle 107"/>
          <p:cNvSpPr/>
          <p:nvPr/>
        </p:nvSpPr>
        <p:spPr>
          <a:xfrm>
            <a:off x="8776750" y="536508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Elbow Connector 108"/>
          <p:cNvCxnSpPr>
            <a:stCxn id="60" idx="2"/>
            <a:endCxn id="108" idx="0"/>
          </p:cNvCxnSpPr>
          <p:nvPr/>
        </p:nvCxnSpPr>
        <p:spPr>
          <a:xfrm rot="5400000">
            <a:off x="9396628" y="4981929"/>
            <a:ext cx="762908" cy="340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endCxn id="122" idx="1"/>
          </p:cNvCxnSpPr>
          <p:nvPr/>
        </p:nvCxnSpPr>
        <p:spPr>
          <a:xfrm>
            <a:off x="2547011" y="1930280"/>
            <a:ext cx="480257" cy="275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22" idx="3"/>
            <a:endCxn id="123" idx="1"/>
          </p:cNvCxnSpPr>
          <p:nvPr/>
        </p:nvCxnSpPr>
        <p:spPr>
          <a:xfrm flipV="1">
            <a:off x="4770762" y="1933030"/>
            <a:ext cx="655607" cy="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7" name="Elbow Connector 146"/>
          <p:cNvCxnSpPr>
            <a:stCxn id="217" idx="2"/>
            <a:endCxn id="124" idx="0"/>
          </p:cNvCxnSpPr>
          <p:nvPr/>
        </p:nvCxnSpPr>
        <p:spPr>
          <a:xfrm rot="5400000">
            <a:off x="963531" y="5495345"/>
            <a:ext cx="811465" cy="3761"/>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86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fade">
                                      <p:cBhvr>
                                        <p:cTn id="20" dur="500"/>
                                        <p:tgtEl>
                                          <p:spTgt spid="1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fade">
                                      <p:cBhvr>
                                        <p:cTn id="28" dur="500"/>
                                        <p:tgtEl>
                                          <p:spTgt spid="1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fade">
                                      <p:cBhvr>
                                        <p:cTn id="47" dur="500"/>
                                        <p:tgtEl>
                                          <p:spTgt spid="1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fade">
                                      <p:cBhvr>
                                        <p:cTn id="60" dur="500"/>
                                        <p:tgtEl>
                                          <p:spTgt spid="1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fade">
                                      <p:cBhvr>
                                        <p:cTn id="68" dur="500"/>
                                        <p:tgtEl>
                                          <p:spTgt spid="1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20"/>
                                        </p:tgtEl>
                                        <p:attrNameLst>
                                          <p:attrName>style.visibility</p:attrName>
                                        </p:attrNameLst>
                                      </p:cBhvr>
                                      <p:to>
                                        <p:strVal val="visible"/>
                                      </p:to>
                                    </p:set>
                                    <p:animEffect transition="in" filter="fade">
                                      <p:cBhvr>
                                        <p:cTn id="73" dur="500"/>
                                        <p:tgtEl>
                                          <p:spTgt spid="2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7"/>
                                        </p:tgtEl>
                                        <p:attrNameLst>
                                          <p:attrName>style.visibility</p:attrName>
                                        </p:attrNameLst>
                                      </p:cBhvr>
                                      <p:to>
                                        <p:strVal val="visible"/>
                                      </p:to>
                                    </p:set>
                                    <p:animEffect transition="in" filter="fade">
                                      <p:cBhvr>
                                        <p:cTn id="76" dur="500"/>
                                        <p:tgtEl>
                                          <p:spTgt spid="2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1"/>
                                        </p:tgtEl>
                                        <p:attrNameLst>
                                          <p:attrName>style.visibility</p:attrName>
                                        </p:attrNameLst>
                                      </p:cBhvr>
                                      <p:to>
                                        <p:strVal val="visible"/>
                                      </p:to>
                                    </p:set>
                                    <p:animEffect transition="in" filter="fade">
                                      <p:cBhvr>
                                        <p:cTn id="81" dur="500"/>
                                        <p:tgtEl>
                                          <p:spTgt spid="2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500"/>
                                        <p:tgtEl>
                                          <p:spTgt spid="14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62"/>
                                        </p:tgtEl>
                                        <p:attrNameLst>
                                          <p:attrName>style.visibility</p:attrName>
                                        </p:attrNameLst>
                                      </p:cBhvr>
                                      <p:to>
                                        <p:strVal val="visible"/>
                                      </p:to>
                                    </p:set>
                                    <p:animEffect transition="in" filter="fade">
                                      <p:cBhvr>
                                        <p:cTn id="89" dur="500"/>
                                        <p:tgtEl>
                                          <p:spTgt spid="26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73"/>
                                        </p:tgtEl>
                                        <p:attrNameLst>
                                          <p:attrName>style.visibility</p:attrName>
                                        </p:attrNameLst>
                                      </p:cBhvr>
                                      <p:to>
                                        <p:strVal val="visible"/>
                                      </p:to>
                                    </p:set>
                                    <p:animEffect transition="in" filter="fade">
                                      <p:cBhvr>
                                        <p:cTn id="92" dur="500"/>
                                        <p:tgtEl>
                                          <p:spTgt spid="27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4"/>
                                        </p:tgtEl>
                                        <p:attrNameLst>
                                          <p:attrName>style.visibility</p:attrName>
                                        </p:attrNameLst>
                                      </p:cBhvr>
                                      <p:to>
                                        <p:strVal val="visible"/>
                                      </p:to>
                                    </p:set>
                                    <p:animEffect transition="in" filter="fade">
                                      <p:cBhvr>
                                        <p:cTn id="95" dur="500"/>
                                        <p:tgtEl>
                                          <p:spTgt spid="2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82"/>
                                        </p:tgtEl>
                                        <p:attrNameLst>
                                          <p:attrName>style.visibility</p:attrName>
                                        </p:attrNameLst>
                                      </p:cBhvr>
                                      <p:to>
                                        <p:strVal val="visible"/>
                                      </p:to>
                                    </p:set>
                                    <p:animEffect transition="in" filter="fade">
                                      <p:cBhvr>
                                        <p:cTn id="100" dur="500"/>
                                        <p:tgtEl>
                                          <p:spTgt spid="28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9"/>
                                        </p:tgtEl>
                                        <p:attrNameLst>
                                          <p:attrName>style.visibility</p:attrName>
                                        </p:attrNameLst>
                                      </p:cBhvr>
                                      <p:to>
                                        <p:strVal val="visible"/>
                                      </p:to>
                                    </p:set>
                                    <p:animEffect transition="in" filter="fade">
                                      <p:cBhvr>
                                        <p:cTn id="103" dur="500"/>
                                        <p:tgtEl>
                                          <p:spTgt spid="15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81"/>
                                        </p:tgtEl>
                                        <p:attrNameLst>
                                          <p:attrName>style.visibility</p:attrName>
                                        </p:attrNameLst>
                                      </p:cBhvr>
                                      <p:to>
                                        <p:strVal val="visible"/>
                                      </p:to>
                                    </p:set>
                                    <p:animEffect transition="in" filter="fade">
                                      <p:cBhvr>
                                        <p:cTn id="111" dur="500"/>
                                        <p:tgtEl>
                                          <p:spTgt spid="28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72"/>
                                        </p:tgtEl>
                                        <p:attrNameLst>
                                          <p:attrName>style.visibility</p:attrName>
                                        </p:attrNameLst>
                                      </p:cBhvr>
                                      <p:to>
                                        <p:strVal val="visible"/>
                                      </p:to>
                                    </p:set>
                                    <p:animEffect transition="in" filter="fade">
                                      <p:cBhvr>
                                        <p:cTn id="114" dur="500"/>
                                        <p:tgtEl>
                                          <p:spTgt spid="2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04"/>
                                        </p:tgtEl>
                                        <p:attrNameLst>
                                          <p:attrName>style.visibility</p:attrName>
                                        </p:attrNameLst>
                                      </p:cBhvr>
                                      <p:to>
                                        <p:strVal val="visible"/>
                                      </p:to>
                                    </p:set>
                                    <p:animEffect transition="in" filter="fade">
                                      <p:cBhvr>
                                        <p:cTn id="119" dur="500"/>
                                        <p:tgtEl>
                                          <p:spTgt spid="10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fade">
                                      <p:cBhvr>
                                        <p:cTn id="122" dur="500"/>
                                        <p:tgtEl>
                                          <p:spTgt spid="6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47"/>
                                        </p:tgtEl>
                                        <p:attrNameLst>
                                          <p:attrName>style.visibility</p:attrName>
                                        </p:attrNameLst>
                                      </p:cBhvr>
                                      <p:to>
                                        <p:strVal val="visible"/>
                                      </p:to>
                                    </p:set>
                                    <p:animEffect transition="in" filter="fade">
                                      <p:cBhvr>
                                        <p:cTn id="138" dur="500"/>
                                        <p:tgtEl>
                                          <p:spTgt spid="14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4"/>
                                        </p:tgtEl>
                                        <p:attrNameLst>
                                          <p:attrName>style.visibility</p:attrName>
                                        </p:attrNameLst>
                                      </p:cBhvr>
                                      <p:to>
                                        <p:strVal val="visible"/>
                                      </p:to>
                                    </p:set>
                                    <p:animEffect transition="in" filter="fade">
                                      <p:cBhvr>
                                        <p:cTn id="14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72" grpId="0" animBg="1"/>
      <p:bldP spid="122" grpId="0" animBg="1"/>
      <p:bldP spid="123" grpId="0" animBg="1"/>
      <p:bldP spid="124" grpId="0" animBg="1"/>
      <p:bldP spid="125" grpId="0" animBg="1"/>
      <p:bldP spid="126" grpId="0" animBg="1"/>
      <p:bldP spid="127" grpId="0" animBg="1"/>
      <p:bldP spid="128" grpId="0" animBg="1"/>
      <p:bldP spid="149" grpId="0" animBg="1"/>
      <p:bldP spid="159" grpId="0" animBg="1"/>
      <p:bldP spid="217" grpId="0" animBg="1"/>
      <p:bldP spid="272" grpId="0" animBg="1"/>
      <p:bldP spid="273" grpId="0" animBg="1"/>
      <p:bldP spid="274" grpId="0" animBg="1"/>
      <p:bldP spid="281" grpId="0" animBg="1"/>
      <p:bldP spid="60" grpId="0" animBg="1"/>
      <p:bldP spid="107" grpId="0" animBg="1"/>
      <p:bldP spid="10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Hand Module Initialization</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8</a:t>
            </a:fld>
            <a:endParaRPr lang="en-US">
              <a:solidFill>
                <a:srgbClr val="FFFFFF"/>
              </a:solidFill>
            </a:endParaRPr>
          </a:p>
        </p:txBody>
      </p:sp>
      <p:cxnSp>
        <p:nvCxnSpPr>
          <p:cNvPr id="8" name="Straight Connector 7"/>
          <p:cNvCxnSpPr/>
          <p:nvPr/>
        </p:nvCxnSpPr>
        <p:spPr>
          <a:xfrm flipV="1">
            <a:off x="-8238" y="737801"/>
            <a:ext cx="62179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0946" y="816232"/>
            <a:ext cx="11870108" cy="537070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sz="200" dirty="0" smtClean="0">
              <a:solidFill>
                <a:srgbClr val="008000"/>
              </a:solidFill>
              <a:latin typeface="Consolas"/>
            </a:endParaRPr>
          </a:p>
          <a:p>
            <a:r>
              <a:rPr lang="en-US" sz="1100" dirty="0" smtClean="0">
                <a:solidFill>
                  <a:srgbClr val="0000FF"/>
                </a:solidFill>
                <a:latin typeface="Consolas"/>
              </a:rPr>
              <a:t>void</a:t>
            </a:r>
            <a:r>
              <a:rPr lang="en-US" sz="1100" dirty="0" smtClean="0">
                <a:solidFill>
                  <a:prstClr val="black"/>
                </a:solidFill>
                <a:latin typeface="Consolas"/>
              </a:rPr>
              <a:t> </a:t>
            </a:r>
            <a:r>
              <a:rPr lang="en-US" sz="1100" dirty="0">
                <a:solidFill>
                  <a:prstClr val="black"/>
                </a:solidFill>
                <a:latin typeface="Consolas"/>
              </a:rPr>
              <a:t>Start () </a:t>
            </a:r>
          </a:p>
          <a:p>
            <a:r>
              <a:rPr lang="en-US" sz="1100" dirty="0">
                <a:solidFill>
                  <a:prstClr val="black"/>
                </a:solidFill>
                <a:latin typeface="Consolas"/>
              </a:rPr>
              <a:t>{</a:t>
            </a:r>
          </a:p>
          <a:p>
            <a:pPr marL="230188"/>
            <a:r>
              <a:rPr lang="en-US" sz="1100" dirty="0" smtClean="0">
                <a:solidFill>
                  <a:srgbClr val="008000"/>
                </a:solidFill>
                <a:latin typeface="Consolas"/>
              </a:rPr>
              <a:t>/* </a:t>
            </a:r>
            <a:r>
              <a:rPr lang="en-US" sz="1100" dirty="0">
                <a:solidFill>
                  <a:srgbClr val="008000"/>
                </a:solidFill>
                <a:latin typeface="Consolas"/>
              </a:rPr>
              <a:t>Initialize a PXCMSenseManager instance */</a:t>
            </a:r>
            <a:endParaRPr lang="en-US" sz="1100" dirty="0">
              <a:solidFill>
                <a:prstClr val="black"/>
              </a:solidFill>
              <a:latin typeface="Consolas"/>
            </a:endParaRPr>
          </a:p>
          <a:p>
            <a:pPr marL="230188"/>
            <a:r>
              <a:rPr lang="en-US" sz="1100" dirty="0">
                <a:solidFill>
                  <a:prstClr val="black"/>
                </a:solidFill>
                <a:latin typeface="Consolas"/>
              </a:rPr>
              <a:t>sm = PXCMSenseManager.CreateInstance ();</a:t>
            </a:r>
          </a:p>
          <a:p>
            <a:pPr marL="230188"/>
            <a:r>
              <a:rPr lang="en-US" sz="1100" dirty="0">
                <a:solidFill>
                  <a:srgbClr val="0000FF"/>
                </a:solidFill>
                <a:latin typeface="Consolas"/>
              </a:rPr>
              <a:t>if</a:t>
            </a:r>
            <a:r>
              <a:rPr lang="en-US" sz="1100" dirty="0">
                <a:solidFill>
                  <a:prstClr val="black"/>
                </a:solidFill>
                <a:latin typeface="Consolas"/>
              </a:rPr>
              <a:t> (sm == </a:t>
            </a:r>
            <a:r>
              <a:rPr lang="en-US" sz="1100" dirty="0">
                <a:solidFill>
                  <a:srgbClr val="0000FF"/>
                </a:solidFill>
                <a:latin typeface="Consolas"/>
              </a:rPr>
              <a:t>null</a:t>
            </a:r>
            <a:r>
              <a:rPr lang="en-US" sz="1100" dirty="0">
                <a:solidFill>
                  <a:prstClr val="black"/>
                </a:solidFill>
                <a:latin typeface="Consolas"/>
              </a:rPr>
              <a:t>)</a:t>
            </a:r>
            <a:r>
              <a:rPr lang="en-US" sz="1100" dirty="0">
                <a:solidFill>
                  <a:srgbClr val="0000FF"/>
                </a:solidFill>
                <a:latin typeface="Consolas"/>
              </a:rPr>
              <a:t>return</a:t>
            </a:r>
            <a:r>
              <a:rPr lang="en-US" sz="1100" dirty="0">
                <a:solidFill>
                  <a:prstClr val="black"/>
                </a:solidFill>
                <a:latin typeface="Consolas"/>
              </a:rPr>
              <a:t>;</a:t>
            </a:r>
          </a:p>
          <a:p>
            <a:pPr marL="230188"/>
            <a:endParaRPr lang="en-US" sz="1100" dirty="0">
              <a:solidFill>
                <a:prstClr val="black"/>
              </a:solidFill>
              <a:latin typeface="Consolas"/>
            </a:endParaRPr>
          </a:p>
          <a:p>
            <a:pPr marL="230188"/>
            <a:r>
              <a:rPr lang="en-US" sz="1100" dirty="0">
                <a:solidFill>
                  <a:srgbClr val="008000"/>
                </a:solidFill>
                <a:latin typeface="Consolas"/>
              </a:rPr>
              <a:t>/* Enable hand module */</a:t>
            </a:r>
            <a:endParaRPr lang="en-US" sz="1100" dirty="0">
              <a:solidFill>
                <a:prstClr val="black"/>
              </a:solidFill>
              <a:latin typeface="Consolas"/>
            </a:endParaRPr>
          </a:p>
          <a:p>
            <a:pPr marL="230188"/>
            <a:r>
              <a:rPr lang="en-US" sz="1100" dirty="0">
                <a:solidFill>
                  <a:prstClr val="black"/>
                </a:solidFill>
                <a:latin typeface="Consolas"/>
              </a:rPr>
              <a:t>pxcmStatus sts = sm.EnableHand ();</a:t>
            </a:r>
          </a:p>
          <a:p>
            <a:pPr marL="230188"/>
            <a:endParaRPr lang="en-US" sz="1100" dirty="0">
              <a:solidFill>
                <a:prstClr val="black"/>
              </a:solidFill>
              <a:latin typeface="Consolas"/>
            </a:endParaRPr>
          </a:p>
          <a:p>
            <a:pPr marL="230188"/>
            <a:r>
              <a:rPr lang="en-US" sz="1100" dirty="0" smtClean="0">
                <a:solidFill>
                  <a:srgbClr val="008000"/>
                </a:solidFill>
                <a:latin typeface="Consolas"/>
              </a:rPr>
              <a:t>/* </a:t>
            </a:r>
            <a:r>
              <a:rPr lang="en-US" sz="1100" dirty="0">
                <a:solidFill>
                  <a:srgbClr val="008000"/>
                </a:solidFill>
                <a:latin typeface="Consolas"/>
              </a:rPr>
              <a:t>Configuration the hand and subscribe to gestures and </a:t>
            </a:r>
            <a:r>
              <a:rPr lang="en-US" sz="1100" dirty="0" smtClean="0">
                <a:solidFill>
                  <a:srgbClr val="008000"/>
                </a:solidFill>
                <a:latin typeface="Consolas"/>
              </a:rPr>
              <a:t>alerts </a:t>
            </a:r>
            <a:r>
              <a:rPr lang="en-US" sz="1100" dirty="0">
                <a:solidFill>
                  <a:srgbClr val="008000"/>
                </a:solidFill>
                <a:latin typeface="Consolas"/>
              </a:rPr>
              <a:t>*/</a:t>
            </a:r>
            <a:endParaRPr lang="en-US" sz="1100" dirty="0">
              <a:solidFill>
                <a:prstClr val="black"/>
              </a:solidFill>
              <a:latin typeface="Consolas"/>
            </a:endParaRPr>
          </a:p>
          <a:p>
            <a:pPr marL="230188"/>
            <a:r>
              <a:rPr lang="en-US" sz="1100" dirty="0">
                <a:solidFill>
                  <a:prstClr val="black"/>
                </a:solidFill>
                <a:latin typeface="Consolas"/>
              </a:rPr>
              <a:t>hcfg = hand.CreateActiveConfiguration ();</a:t>
            </a:r>
          </a:p>
          <a:p>
            <a:pPr marL="230188"/>
            <a:r>
              <a:rPr lang="en-US" sz="1100" dirty="0">
                <a:solidFill>
                  <a:prstClr val="black"/>
                </a:solidFill>
                <a:latin typeface="Consolas"/>
              </a:rPr>
              <a:t>hcfg.EnableAllGestures </a:t>
            </a:r>
            <a:r>
              <a:rPr lang="en-US" sz="1100" dirty="0" smtClean="0">
                <a:solidFill>
                  <a:prstClr val="black"/>
                </a:solidFill>
                <a:latin typeface="Consolas"/>
              </a:rPr>
              <a:t>();</a:t>
            </a:r>
            <a:endParaRPr lang="en-US" sz="1100" dirty="0">
              <a:solidFill>
                <a:prstClr val="black"/>
              </a:solidFill>
              <a:latin typeface="Consolas"/>
            </a:endParaRPr>
          </a:p>
          <a:p>
            <a:pPr marL="230188"/>
            <a:r>
              <a:rPr lang="en-US" sz="1100" dirty="0">
                <a:solidFill>
                  <a:prstClr val="black"/>
                </a:solidFill>
                <a:latin typeface="Consolas"/>
              </a:rPr>
              <a:t>hcfg.EnableAllAlerts ();</a:t>
            </a:r>
          </a:p>
          <a:p>
            <a:pPr marL="230188"/>
            <a:r>
              <a:rPr lang="en-US" sz="1100" dirty="0">
                <a:solidFill>
                  <a:prstClr val="black"/>
                </a:solidFill>
                <a:latin typeface="Consolas"/>
              </a:rPr>
              <a:t>hcfg.SubscribeGesture (OnFiredGesture);</a:t>
            </a:r>
          </a:p>
          <a:p>
            <a:pPr marL="230188"/>
            <a:r>
              <a:rPr lang="en-US" sz="1100" dirty="0">
                <a:solidFill>
                  <a:prstClr val="black"/>
                </a:solidFill>
                <a:latin typeface="Consolas"/>
              </a:rPr>
              <a:t>hcfg.SubscribeAlert (OnFiredAlert);</a:t>
            </a:r>
          </a:p>
          <a:p>
            <a:pPr marL="230188"/>
            <a:r>
              <a:rPr lang="en-US" sz="1100" dirty="0">
                <a:solidFill>
                  <a:prstClr val="black"/>
                </a:solidFill>
                <a:latin typeface="Consolas"/>
              </a:rPr>
              <a:t>hcfg.ApplyChanges ();</a:t>
            </a:r>
          </a:p>
          <a:p>
            <a:pPr marL="230188"/>
            <a:endParaRPr lang="en-US" sz="1100" dirty="0" smtClean="0">
              <a:solidFill>
                <a:prstClr val="black"/>
              </a:solidFill>
              <a:latin typeface="Consolas"/>
            </a:endParaRPr>
          </a:p>
          <a:p>
            <a:pPr marL="230188"/>
            <a:endParaRPr lang="en-US" sz="1100" dirty="0">
              <a:solidFill>
                <a:prstClr val="black"/>
              </a:solidFill>
              <a:latin typeface="Consolas"/>
            </a:endParaRPr>
          </a:p>
          <a:p>
            <a:pPr marL="230188"/>
            <a:r>
              <a:rPr lang="en-US" sz="1100" dirty="0" smtClean="0">
                <a:solidFill>
                  <a:prstClr val="black"/>
                </a:solidFill>
                <a:latin typeface="Consolas"/>
              </a:rPr>
              <a:t>hand </a:t>
            </a:r>
            <a:r>
              <a:rPr lang="en-US" sz="1100" dirty="0">
                <a:solidFill>
                  <a:prstClr val="black"/>
                </a:solidFill>
                <a:latin typeface="Consolas"/>
              </a:rPr>
              <a:t>= sm.QueryHand(); </a:t>
            </a:r>
            <a:r>
              <a:rPr lang="en-US" sz="1100" dirty="0">
                <a:solidFill>
                  <a:srgbClr val="008000"/>
                </a:solidFill>
                <a:latin typeface="Consolas"/>
              </a:rPr>
              <a:t>// Create PXCMHandModule instance from PXCMSenseManager instance</a:t>
            </a:r>
            <a:endParaRPr lang="en-US" sz="1100" dirty="0">
              <a:solidFill>
                <a:prstClr val="black"/>
              </a:solidFill>
              <a:latin typeface="Consolas"/>
            </a:endParaRPr>
          </a:p>
          <a:p>
            <a:pPr marL="230188"/>
            <a:r>
              <a:rPr lang="en-US" sz="1100" dirty="0">
                <a:solidFill>
                  <a:srgbClr val="0000FF"/>
                </a:solidFill>
                <a:latin typeface="Consolas"/>
              </a:rPr>
              <a:t>if</a:t>
            </a:r>
            <a:r>
              <a:rPr lang="en-US" sz="1100" dirty="0">
                <a:solidFill>
                  <a:prstClr val="black"/>
                </a:solidFill>
                <a:latin typeface="Consolas"/>
              </a:rPr>
              <a:t> (hand == </a:t>
            </a:r>
            <a:r>
              <a:rPr lang="en-US" sz="1100" dirty="0">
                <a:solidFill>
                  <a:srgbClr val="0000FF"/>
                </a:solidFill>
                <a:latin typeface="Consolas"/>
              </a:rPr>
              <a:t>null</a:t>
            </a:r>
            <a:r>
              <a:rPr lang="en-US" sz="1100" dirty="0">
                <a:solidFill>
                  <a:prstClr val="black"/>
                </a:solidFill>
                <a:latin typeface="Consolas"/>
              </a:rPr>
              <a:t>) </a:t>
            </a:r>
            <a:r>
              <a:rPr lang="en-US" sz="1100" dirty="0">
                <a:solidFill>
                  <a:srgbClr val="0000FF"/>
                </a:solidFill>
                <a:latin typeface="Consolas"/>
              </a:rPr>
              <a:t>return</a:t>
            </a:r>
            <a:r>
              <a:rPr lang="en-US" sz="1100" dirty="0">
                <a:solidFill>
                  <a:prstClr val="black"/>
                </a:solidFill>
                <a:latin typeface="Consolas"/>
              </a:rPr>
              <a:t>; </a:t>
            </a:r>
          </a:p>
          <a:p>
            <a:pPr marL="230188"/>
            <a:endParaRPr lang="en-US" sz="1100" dirty="0" smtClean="0">
              <a:solidFill>
                <a:prstClr val="black"/>
              </a:solidFill>
              <a:latin typeface="Consolas"/>
            </a:endParaRPr>
          </a:p>
          <a:p>
            <a:pPr marL="230188"/>
            <a:r>
              <a:rPr lang="en-US" sz="1100" dirty="0" err="1" smtClean="0">
                <a:solidFill>
                  <a:prstClr val="black"/>
                </a:solidFill>
                <a:latin typeface="Consolas"/>
              </a:rPr>
              <a:t>handData</a:t>
            </a:r>
            <a:r>
              <a:rPr lang="en-US" sz="1100" dirty="0" smtClean="0">
                <a:solidFill>
                  <a:prstClr val="black"/>
                </a:solidFill>
                <a:latin typeface="Consolas"/>
              </a:rPr>
              <a:t> </a:t>
            </a:r>
            <a:r>
              <a:rPr lang="en-US" sz="1100" dirty="0">
                <a:solidFill>
                  <a:prstClr val="black"/>
                </a:solidFill>
                <a:latin typeface="Consolas"/>
              </a:rPr>
              <a:t>= hand.CreateOutput(); </a:t>
            </a:r>
            <a:r>
              <a:rPr lang="en-US" sz="1100" dirty="0">
                <a:solidFill>
                  <a:srgbClr val="008000"/>
                </a:solidFill>
                <a:latin typeface="Consolas"/>
              </a:rPr>
              <a:t>// Create PXCMHandData instance from PXCMHandModule instance</a:t>
            </a:r>
            <a:endParaRPr lang="en-US" sz="1100" dirty="0">
              <a:solidFill>
                <a:prstClr val="black"/>
              </a:solidFill>
              <a:latin typeface="Consolas"/>
            </a:endParaRPr>
          </a:p>
          <a:p>
            <a:pPr marL="230188"/>
            <a:endParaRPr lang="en-US" sz="1100" dirty="0">
              <a:solidFill>
                <a:prstClr val="black"/>
              </a:solidFill>
              <a:latin typeface="Consolas"/>
            </a:endParaRPr>
          </a:p>
          <a:p>
            <a:pPr marL="230188"/>
            <a:r>
              <a:rPr lang="en-US" sz="1100" dirty="0">
                <a:solidFill>
                  <a:srgbClr val="008000"/>
                </a:solidFill>
                <a:latin typeface="Consolas"/>
              </a:rPr>
              <a:t>/* Initialize the execution pipeline */</a:t>
            </a:r>
            <a:r>
              <a:rPr lang="en-US" sz="1100" dirty="0">
                <a:solidFill>
                  <a:prstClr val="black"/>
                </a:solidFill>
                <a:latin typeface="Consolas"/>
              </a:rPr>
              <a:t> </a:t>
            </a:r>
          </a:p>
          <a:p>
            <a:pPr marL="230188"/>
            <a:r>
              <a:rPr lang="en-US" sz="1100" dirty="0">
                <a:solidFill>
                  <a:prstClr val="black"/>
                </a:solidFill>
                <a:latin typeface="Consolas"/>
              </a:rPr>
              <a:t>sts = sm.Init (); </a:t>
            </a:r>
          </a:p>
          <a:p>
            <a:pPr marL="230188"/>
            <a:r>
              <a:rPr lang="en-US" sz="1100" dirty="0">
                <a:solidFill>
                  <a:srgbClr val="0000FF"/>
                </a:solidFill>
                <a:latin typeface="Consolas"/>
              </a:rPr>
              <a:t>if</a:t>
            </a:r>
            <a:r>
              <a:rPr lang="en-US" sz="1100" dirty="0">
                <a:solidFill>
                  <a:prstClr val="black"/>
                </a:solidFill>
                <a:latin typeface="Consolas"/>
              </a:rPr>
              <a:t> (sts &lt; pxcmStatus.PXCM_STATUS_NO_ERROR) </a:t>
            </a:r>
          </a:p>
          <a:p>
            <a:pPr marL="230188"/>
            <a:r>
              <a:rPr lang="en-US" sz="1100" dirty="0">
                <a:solidFill>
                  <a:prstClr val="black"/>
                </a:solidFill>
                <a:latin typeface="Consolas"/>
              </a:rPr>
              <a:t>{</a:t>
            </a:r>
          </a:p>
          <a:p>
            <a:pPr marL="461963"/>
            <a:r>
              <a:rPr lang="en-US" sz="1100" dirty="0">
                <a:solidFill>
                  <a:prstClr val="black"/>
                </a:solidFill>
                <a:latin typeface="Consolas"/>
              </a:rPr>
              <a:t>OnDisable ();</a:t>
            </a:r>
          </a:p>
          <a:p>
            <a:pPr marL="461963"/>
            <a:r>
              <a:rPr lang="en-US" sz="1100" dirty="0">
                <a:solidFill>
                  <a:srgbClr val="0000FF"/>
                </a:solidFill>
                <a:latin typeface="Consolas"/>
              </a:rPr>
              <a:t>return</a:t>
            </a:r>
            <a:r>
              <a:rPr lang="en-US" sz="1100" dirty="0">
                <a:solidFill>
                  <a:prstClr val="black"/>
                </a:solidFill>
                <a:latin typeface="Consolas"/>
              </a:rPr>
              <a:t>;</a:t>
            </a:r>
          </a:p>
          <a:p>
            <a:pPr marL="230188"/>
            <a:r>
              <a:rPr lang="en-US" sz="1100" dirty="0">
                <a:solidFill>
                  <a:prstClr val="black"/>
                </a:solidFill>
                <a:latin typeface="Consolas"/>
              </a:rPr>
              <a:t>}</a:t>
            </a:r>
          </a:p>
          <a:p>
            <a:r>
              <a:rPr lang="en-US" sz="1100" dirty="0">
                <a:solidFill>
                  <a:prstClr val="black"/>
                </a:solidFill>
                <a:latin typeface="Consolas"/>
              </a:rPr>
              <a:t>}</a:t>
            </a:r>
          </a:p>
        </p:txBody>
      </p:sp>
      <p:sp>
        <p:nvSpPr>
          <p:cNvPr id="6" name="Content Placeholder 4"/>
          <p:cNvSpPr>
            <a:spLocks noGrp="1"/>
          </p:cNvSpPr>
          <p:nvPr>
            <p:ph type="body" sz="quarter" idx="11"/>
          </p:nvPr>
        </p:nvSpPr>
        <p:spPr>
          <a:xfrm>
            <a:off x="7427892" y="1097713"/>
            <a:ext cx="4341091" cy="2457012"/>
          </a:xfrm>
        </p:spPr>
        <p:style>
          <a:lnRef idx="2">
            <a:schemeClr val="dk1"/>
          </a:lnRef>
          <a:fillRef idx="1">
            <a:schemeClr val="lt1"/>
          </a:fillRef>
          <a:effectRef idx="0">
            <a:schemeClr val="dk1"/>
          </a:effectRef>
          <a:fontRef idx="minor">
            <a:schemeClr val="dk1"/>
          </a:fontRef>
        </p:style>
        <p:txBody>
          <a:bodyPr/>
          <a:lstStyle/>
          <a:p>
            <a:pPr marL="111125" indent="0">
              <a:spcBef>
                <a:spcPts val="300"/>
              </a:spcBef>
              <a:buNone/>
            </a:pPr>
            <a:r>
              <a:rPr lang="en-US" sz="1800" b="1" dirty="0" smtClean="0"/>
              <a:t>Initialization:</a:t>
            </a:r>
          </a:p>
          <a:p>
            <a:pPr marL="517525" indent="-231775">
              <a:spcBef>
                <a:spcPts val="0"/>
              </a:spcBef>
              <a:buFont typeface="Courier New" panose="02070309020205020404" pitchFamily="49" charset="0"/>
              <a:buChar char="o"/>
            </a:pPr>
            <a:r>
              <a:rPr lang="en-US" sz="1800" dirty="0" smtClean="0"/>
              <a:t>Create a Sense Manager instance</a:t>
            </a:r>
          </a:p>
          <a:p>
            <a:pPr marL="517525" indent="-231775">
              <a:spcBef>
                <a:spcPts val="0"/>
              </a:spcBef>
              <a:buFont typeface="Courier New" panose="02070309020205020404" pitchFamily="49" charset="0"/>
              <a:buChar char="o"/>
            </a:pPr>
            <a:r>
              <a:rPr lang="en-US" sz="1800" dirty="0" smtClean="0"/>
              <a:t>Enable the hand module</a:t>
            </a:r>
          </a:p>
          <a:p>
            <a:pPr marL="517525" indent="-231775">
              <a:spcBef>
                <a:spcPts val="0"/>
              </a:spcBef>
              <a:buFont typeface="Courier New" panose="02070309020205020404" pitchFamily="49" charset="0"/>
              <a:buChar char="o"/>
            </a:pPr>
            <a:r>
              <a:rPr lang="en-US" sz="1800" dirty="0" smtClean="0"/>
              <a:t>Configure hand tracking options</a:t>
            </a:r>
          </a:p>
          <a:p>
            <a:pPr marL="517525" indent="-231775">
              <a:spcBef>
                <a:spcPts val="0"/>
              </a:spcBef>
              <a:buFont typeface="Courier New" panose="02070309020205020404" pitchFamily="49" charset="0"/>
              <a:buChar char="o"/>
            </a:pPr>
            <a:r>
              <a:rPr lang="en-US" sz="1800" dirty="0" smtClean="0"/>
              <a:t>Query hand module instance</a:t>
            </a:r>
          </a:p>
          <a:p>
            <a:pPr marL="517525" indent="-231775">
              <a:spcBef>
                <a:spcPts val="0"/>
              </a:spcBef>
              <a:buFont typeface="Courier New" panose="02070309020205020404" pitchFamily="49" charset="0"/>
              <a:buChar char="o"/>
            </a:pPr>
            <a:r>
              <a:rPr lang="en-US" sz="1800" dirty="0"/>
              <a:t>Query hand </a:t>
            </a:r>
            <a:r>
              <a:rPr lang="en-US" sz="1800" dirty="0" smtClean="0"/>
              <a:t>data instance</a:t>
            </a:r>
          </a:p>
          <a:p>
            <a:pPr marL="517525" indent="-231775">
              <a:spcBef>
                <a:spcPts val="0"/>
              </a:spcBef>
              <a:buFont typeface="Courier New" panose="02070309020205020404" pitchFamily="49" charset="0"/>
              <a:buChar char="o"/>
            </a:pPr>
            <a:r>
              <a:rPr lang="en-US" sz="1800" dirty="0" smtClean="0"/>
              <a:t>Initialize the execution pipeline</a:t>
            </a:r>
            <a:endParaRPr lang="en-US" sz="1800" dirty="0"/>
          </a:p>
        </p:txBody>
      </p:sp>
    </p:spTree>
    <p:extLst>
      <p:ext uri="{BB962C8B-B14F-4D97-AF65-F5344CB8AC3E}">
        <p14:creationId xmlns:p14="http://schemas.microsoft.com/office/powerpoint/2010/main" val="121353262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5621" y="824064"/>
            <a:ext cx="12008832" cy="461664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dirty="0" smtClean="0">
                <a:solidFill>
                  <a:srgbClr val="0000FF"/>
                </a:solidFill>
                <a:highlight>
                  <a:srgbClr val="FFFFFF"/>
                </a:highlight>
                <a:latin typeface="Consolas" panose="020B0609020204030204" pitchFamily="49" charset="0"/>
              </a:rPr>
              <a:t>void</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Update()</a:t>
            </a:r>
          </a:p>
          <a:p>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a:solidFill>
                  <a:srgbClr val="008000"/>
                </a:solidFill>
                <a:highlight>
                  <a:srgbClr val="FFFFFF"/>
                </a:highlight>
                <a:latin typeface="Consolas" panose="020B0609020204030204" pitchFamily="49" charset="0"/>
              </a:rPr>
              <a:t>/* Make sure </a:t>
            </a:r>
            <a:r>
              <a:rPr lang="en-US" sz="1050" dirty="0" err="1">
                <a:solidFill>
                  <a:srgbClr val="008000"/>
                </a:solidFill>
                <a:highlight>
                  <a:srgbClr val="FFFFFF"/>
                </a:highlight>
                <a:latin typeface="Consolas" panose="020B0609020204030204" pitchFamily="49" charset="0"/>
              </a:rPr>
              <a:t>SenseManager</a:t>
            </a:r>
            <a:r>
              <a:rPr lang="en-US" sz="1050" dirty="0">
                <a:solidFill>
                  <a:srgbClr val="008000"/>
                </a:solidFill>
                <a:highlight>
                  <a:srgbClr val="FFFFFF"/>
                </a:highlight>
                <a:latin typeface="Consolas" panose="020B0609020204030204" pitchFamily="49" charset="0"/>
              </a:rPr>
              <a:t> Instance is valid */</a:t>
            </a:r>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sm</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smtClean="0">
                <a:solidFill>
                  <a:srgbClr val="000000"/>
                </a:solidFill>
                <a:highlight>
                  <a:srgbClr val="FFFFFF"/>
                </a:highlight>
                <a:latin typeface="Consolas" panose="020B0609020204030204" pitchFamily="49" charset="0"/>
              </a:rPr>
              <a:t>; </a:t>
            </a:r>
          </a:p>
          <a:p>
            <a:pPr marL="234950"/>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8000"/>
                </a:solidFill>
                <a:highlight>
                  <a:srgbClr val="FFFFFF"/>
                </a:highlight>
                <a:latin typeface="Consolas" panose="020B0609020204030204" pitchFamily="49" charset="0"/>
              </a:rPr>
              <a:t>/* </a:t>
            </a:r>
            <a:r>
              <a:rPr lang="en-US" sz="1050" dirty="0">
                <a:solidFill>
                  <a:srgbClr val="008000"/>
                </a:solidFill>
                <a:highlight>
                  <a:srgbClr val="FFFFFF"/>
                </a:highlight>
                <a:latin typeface="Consolas" panose="020B0609020204030204" pitchFamily="49" charset="0"/>
              </a:rPr>
              <a:t>Wait until any frame data is available </a:t>
            </a:r>
            <a:r>
              <a:rPr lang="en-US" sz="1050" dirty="0" smtClean="0">
                <a:solidFill>
                  <a:srgbClr val="008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(sm.AcquireFrame(</a:t>
            </a:r>
            <a:r>
              <a:rPr lang="en-US" sz="1050" dirty="0">
                <a:solidFill>
                  <a:srgbClr val="0000FF"/>
                </a:solidFill>
                <a:highlight>
                  <a:srgbClr val="FFFFFF"/>
                </a:highlight>
                <a:latin typeface="Consolas" panose="020B0609020204030204" pitchFamily="49" charset="0"/>
              </a:rPr>
              <a:t>false</a:t>
            </a:r>
            <a:r>
              <a:rPr lang="en-US" sz="1050" dirty="0">
                <a:solidFill>
                  <a:srgbClr val="000000"/>
                </a:solidFill>
                <a:highlight>
                  <a:srgbClr val="FFFFFF"/>
                </a:highlight>
                <a:latin typeface="Consolas" panose="020B0609020204030204" pitchFamily="49" charset="0"/>
              </a:rPr>
              <a:t>, 0) != </a:t>
            </a:r>
            <a:r>
              <a:rPr lang="en-US" sz="1050" dirty="0">
                <a:solidFill>
                  <a:srgbClr val="2B91AF"/>
                </a:solidFill>
                <a:highlight>
                  <a:srgbClr val="FFFFFF"/>
                </a:highlight>
                <a:latin typeface="Consolas" panose="020B0609020204030204" pitchFamily="49" charset="0"/>
              </a:rPr>
              <a:t>pxcmStatus</a:t>
            </a:r>
            <a:r>
              <a:rPr lang="en-US" sz="1050" dirty="0">
                <a:solidFill>
                  <a:srgbClr val="000000"/>
                </a:solidFill>
                <a:highlight>
                  <a:srgbClr val="FFFFFF"/>
                </a:highlight>
                <a:latin typeface="Consolas" panose="020B0609020204030204" pitchFamily="49" charset="0"/>
              </a:rPr>
              <a:t>.PXCM_STATUS_NO_ERROR) </a:t>
            </a:r>
            <a:r>
              <a:rPr lang="en-US" sz="1050" dirty="0">
                <a:solidFill>
                  <a:srgbClr val="0000FF"/>
                </a:solidFill>
                <a:highlight>
                  <a:srgbClr val="FFFFFF"/>
                </a:highlight>
                <a:latin typeface="Consolas" panose="020B0609020204030204" pitchFamily="49" charset="0"/>
              </a:rPr>
              <a:t>return</a:t>
            </a:r>
            <a:r>
              <a:rPr lang="en-US" sz="1050" dirty="0" smtClean="0">
                <a:solidFill>
                  <a:srgbClr val="000000"/>
                </a:solidFill>
                <a:highlight>
                  <a:srgbClr val="FFFFFF"/>
                </a:highlight>
                <a:latin typeface="Consolas" panose="020B0609020204030204" pitchFamily="49" charset="0"/>
              </a:rPr>
              <a:t>;</a:t>
            </a:r>
          </a:p>
          <a:p>
            <a:pPr marL="234950"/>
            <a:endParaRPr lang="en-US" sz="1050" dirty="0" smtClean="0">
              <a:solidFill>
                <a:srgbClr val="008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handAnalyzer</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234950"/>
            <a:r>
              <a:rPr lang="en-US" sz="1050" dirty="0" smtClean="0">
                <a:solidFill>
                  <a:srgbClr val="000000"/>
                </a:solidFill>
                <a:highlight>
                  <a:srgbClr val="FFFFFF"/>
                </a:highlight>
                <a:latin typeface="Consolas" panose="020B0609020204030204" pitchFamily="49" charset="0"/>
              </a:rPr>
              <a:t>{</a:t>
            </a:r>
          </a:p>
          <a:p>
            <a:pPr marL="461963"/>
            <a:r>
              <a:rPr lang="en-US" sz="1050" dirty="0" err="1" smtClean="0">
                <a:solidFill>
                  <a:srgbClr val="000000"/>
                </a:solidFill>
                <a:highlight>
                  <a:srgbClr val="FFFFFF"/>
                </a:highlight>
                <a:latin typeface="Consolas" panose="020B0609020204030204" pitchFamily="49" charset="0"/>
              </a:rPr>
              <a:t>handData.Update</a:t>
            </a:r>
            <a:r>
              <a:rPr lang="en-US" sz="1050" dirty="0">
                <a:solidFill>
                  <a:srgbClr val="000000"/>
                </a:solidFill>
                <a:highlight>
                  <a:srgbClr val="FFFFFF"/>
                </a:highlight>
                <a:latin typeface="Consolas" panose="020B0609020204030204" pitchFamily="49" charset="0"/>
              </a:rPr>
              <a:t>();</a:t>
            </a:r>
          </a:p>
          <a:p>
            <a:pPr marL="461963"/>
            <a:endParaRPr lang="en-US" sz="1050" dirty="0" smtClean="0">
              <a:solidFill>
                <a:srgbClr val="000000"/>
              </a:solidFill>
              <a:highlight>
                <a:srgbClr val="FFFFFF"/>
              </a:highlight>
              <a:latin typeface="Consolas" panose="020B0609020204030204" pitchFamily="49" charset="0"/>
            </a:endParaRPr>
          </a:p>
          <a:p>
            <a:pPr marL="461963"/>
            <a:r>
              <a:rPr lang="en-US" sz="1050" dirty="0" smtClean="0">
                <a:solidFill>
                  <a:srgbClr val="008000"/>
                </a:solidFill>
                <a:highlight>
                  <a:srgbClr val="FFFFFF"/>
                </a:highlight>
                <a:latin typeface="Consolas" panose="020B0609020204030204" pitchFamily="49" charset="0"/>
              </a:rPr>
              <a:t>/* Retrieve all joint Data */</a:t>
            </a:r>
            <a:endParaRPr lang="en-US" sz="1050" dirty="0" smtClean="0">
              <a:solidFill>
                <a:srgbClr val="000000"/>
              </a:solidFill>
              <a:highlight>
                <a:srgbClr val="FFFFFF"/>
              </a:highlight>
              <a:latin typeface="Consolas" panose="020B0609020204030204" pitchFamily="49" charset="0"/>
            </a:endParaRPr>
          </a:p>
          <a:p>
            <a:pPr marL="461963"/>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smtClean="0">
                <a:solidFill>
                  <a:srgbClr val="000000"/>
                </a:solidFill>
                <a:highlight>
                  <a:srgbClr val="FFFFFF"/>
                </a:highlight>
                <a:latin typeface="Consolas" panose="020B0609020204030204" pitchFamily="49" charset="0"/>
              </a:rPr>
              <a:t>handData.QueryNumberOfHands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461963"/>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625475"/>
            <a:r>
              <a:rPr lang="en-US" sz="1050" dirty="0" err="1" smtClean="0">
                <a:solidFill>
                  <a:srgbClr val="2B91AF"/>
                </a:solidFill>
                <a:highlight>
                  <a:srgbClr val="FFFFFF"/>
                </a:highlight>
                <a:latin typeface="Consolas" panose="020B0609020204030204" pitchFamily="49" charset="0"/>
              </a:rPr>
              <a:t>PXCMHandData</a:t>
            </a:r>
            <a:r>
              <a:rPr lang="en-US" sz="1050" dirty="0" err="1" smtClean="0">
                <a:solidFill>
                  <a:srgbClr val="000000"/>
                </a:solidFill>
                <a:highlight>
                  <a:srgbClr val="FFFFFF"/>
                </a:highlight>
                <a:latin typeface="Consolas" panose="020B0609020204030204" pitchFamily="49" charset="0"/>
              </a:rPr>
              <a:t>.</a:t>
            </a:r>
            <a:r>
              <a:rPr lang="en-US" sz="1050" dirty="0" err="1" smtClean="0">
                <a:solidFill>
                  <a:srgbClr val="2B91AF"/>
                </a:solidFill>
                <a:highlight>
                  <a:srgbClr val="FFFFFF"/>
                </a:highlight>
                <a:latin typeface="Consolas" panose="020B0609020204030204" pitchFamily="49" charset="0"/>
              </a:rPr>
              <a:t>IHand</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iHand</a:t>
            </a:r>
            <a:r>
              <a:rPr lang="en-US" sz="1050" dirty="0">
                <a:solidFill>
                  <a:srgbClr val="000000"/>
                </a:solidFill>
                <a:highlight>
                  <a:srgbClr val="FFFFFF"/>
                </a:highlight>
                <a:latin typeface="Consolas" panose="020B0609020204030204" pitchFamily="49" charset="0"/>
              </a:rPr>
              <a:t>;</a:t>
            </a:r>
          </a:p>
          <a:p>
            <a:pPr marL="625475"/>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(_</a:t>
            </a:r>
            <a:r>
              <a:rPr lang="en-US" sz="1050" dirty="0" err="1">
                <a:solidFill>
                  <a:srgbClr val="000000"/>
                </a:solidFill>
                <a:highlight>
                  <a:srgbClr val="FFFFFF"/>
                </a:highlight>
                <a:latin typeface="Consolas" panose="020B0609020204030204" pitchFamily="49" charset="0"/>
              </a:rPr>
              <a:t>handData.QueryHandData</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PXCMHandData</a:t>
            </a:r>
            <a:r>
              <a:rPr lang="en-US" sz="1050" dirty="0" err="1">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AccessOrderType</a:t>
            </a:r>
            <a:r>
              <a:rPr lang="en-US" sz="1050" dirty="0" err="1">
                <a:solidFill>
                  <a:srgbClr val="000000"/>
                </a:solidFill>
                <a:highlight>
                  <a:srgbClr val="FFFFFF"/>
                </a:highlight>
                <a:latin typeface="Consolas" panose="020B0609020204030204" pitchFamily="49" charset="0"/>
              </a:rPr>
              <a:t>.ACCESS_ORDER_FIXED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out</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iHand</a:t>
            </a:r>
            <a:r>
              <a:rPr lang="en-US" sz="1050" dirty="0">
                <a:solidFill>
                  <a:srgbClr val="000000"/>
                </a:solidFill>
                <a:highlight>
                  <a:srgbClr val="FFFFFF"/>
                </a:highlight>
                <a:latin typeface="Consolas" panose="020B0609020204030204" pitchFamily="49" charset="0"/>
              </a:rPr>
              <a:t>) == </a:t>
            </a:r>
            <a:r>
              <a:rPr lang="en-US" sz="1050" dirty="0">
                <a:solidFill>
                  <a:srgbClr val="2B91AF"/>
                </a:solidFill>
                <a:highlight>
                  <a:srgbClr val="FFFFFF"/>
                </a:highlight>
                <a:latin typeface="Consolas" panose="020B0609020204030204" pitchFamily="49" charset="0"/>
              </a:rPr>
              <a:t>pxcmStatus</a:t>
            </a:r>
            <a:r>
              <a:rPr lang="en-US" sz="1050" dirty="0">
                <a:solidFill>
                  <a:srgbClr val="000000"/>
                </a:solidFill>
                <a:highlight>
                  <a:srgbClr val="FFFFFF"/>
                </a:highlight>
                <a:latin typeface="Consolas" panose="020B0609020204030204" pitchFamily="49" charset="0"/>
              </a:rPr>
              <a:t>.PXCM_STATUS_NO_ERROR)</a:t>
            </a:r>
          </a:p>
          <a:p>
            <a:pPr marL="625475"/>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798513"/>
            <a:r>
              <a:rPr lang="en-US" sz="1050" dirty="0" smtClean="0">
                <a:solidFill>
                  <a:srgbClr val="000000"/>
                </a:solidFill>
                <a:highlight>
                  <a:srgbClr val="FFFFFF"/>
                </a:highlight>
                <a:latin typeface="Consolas" panose="020B0609020204030204" pitchFamily="49" charset="0"/>
              </a:rPr>
              <a:t>_</a:t>
            </a:r>
            <a:r>
              <a:rPr lang="en-US" sz="1050" dirty="0" err="1">
                <a:solidFill>
                  <a:srgbClr val="000000"/>
                </a:solidFill>
                <a:highlight>
                  <a:srgbClr val="FFFFFF"/>
                </a:highlight>
                <a:latin typeface="Consolas" panose="020B0609020204030204" pitchFamily="49" charset="0"/>
              </a:rPr>
              <a:t>iHand.QueryTrackedJoint</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PXCMHandData</a:t>
            </a:r>
            <a:r>
              <a:rPr lang="en-US" sz="1050" dirty="0" err="1">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JointType</a:t>
            </a:r>
            <a:r>
              <a:rPr lang="en-US" sz="1050" dirty="0">
                <a:solidFill>
                  <a:srgbClr val="000000"/>
                </a:solidFill>
                <a:highlight>
                  <a:srgbClr val="FFFFFF"/>
                </a:highlight>
                <a:latin typeface="Consolas" panose="020B0609020204030204" pitchFamily="49" charset="0"/>
              </a:rPr>
              <a:t>)j, </a:t>
            </a:r>
            <a:r>
              <a:rPr lang="en-US" sz="1050" dirty="0">
                <a:solidFill>
                  <a:srgbClr val="0000FF"/>
                </a:solidFill>
                <a:highlight>
                  <a:srgbClr val="FFFFFF"/>
                </a:highlight>
                <a:latin typeface="Consolas" panose="020B0609020204030204" pitchFamily="49" charset="0"/>
              </a:rPr>
              <a:t>out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smtClean="0">
                <a:solidFill>
                  <a:srgbClr val="000000"/>
                </a:solidFill>
                <a:highlight>
                  <a:srgbClr val="FFFFFF"/>
                </a:highlight>
                <a:latin typeface="Consolas" panose="020B0609020204030204" pitchFamily="49" charset="0"/>
              </a:rPr>
              <a:t>]);</a:t>
            </a:r>
          </a:p>
          <a:p>
            <a:pPr marL="625475"/>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461963"/>
            <a:r>
              <a:rPr lang="en-US" sz="1050" dirty="0" smtClean="0">
                <a:solidFill>
                  <a:srgbClr val="000000"/>
                </a:solidFill>
                <a:highlight>
                  <a:srgbClr val="FFFFFF"/>
                </a:highlight>
                <a:latin typeface="Consolas" panose="020B0609020204030204" pitchFamily="49" charset="0"/>
              </a:rPr>
              <a:t>}</a:t>
            </a:r>
          </a:p>
          <a:p>
            <a:pPr marL="461963"/>
            <a:r>
              <a:rPr lang="en-US" sz="1050" dirty="0" err="1" smtClean="0">
                <a:solidFill>
                  <a:srgbClr val="000000"/>
                </a:solidFill>
                <a:highlight>
                  <a:srgbClr val="FFFFFF"/>
                </a:highlight>
                <a:latin typeface="Consolas" panose="020B0609020204030204" pitchFamily="49" charset="0"/>
              </a:rPr>
              <a:t>DisplayJoints</a:t>
            </a:r>
            <a:r>
              <a:rPr lang="en-US" sz="1050" dirty="0" smtClean="0">
                <a:solidFill>
                  <a:srgbClr val="000000"/>
                </a:solidFill>
                <a:highlight>
                  <a:srgbClr val="FFFFFF"/>
                </a:highlight>
                <a:latin typeface="Consolas" panose="020B0609020204030204" pitchFamily="49" charset="0"/>
              </a:rPr>
              <a:t>();</a:t>
            </a:r>
          </a:p>
          <a:p>
            <a:pPr marL="457200"/>
            <a:endParaRPr lang="en-US" sz="1050" dirty="0">
              <a:solidFill>
                <a:srgbClr val="000000"/>
              </a:solidFill>
              <a:highlight>
                <a:srgbClr val="FFFFFF"/>
              </a:highlight>
              <a:latin typeface="Consolas" panose="020B0609020204030204" pitchFamily="49" charset="0"/>
            </a:endParaRPr>
          </a:p>
          <a:p>
            <a:pPr marL="457200"/>
            <a:r>
              <a:rPr lang="en-US" sz="1050" dirty="0" err="1" smtClean="0">
                <a:solidFill>
                  <a:srgbClr val="000000"/>
                </a:solidFill>
                <a:highlight>
                  <a:srgbClr val="FFFFFF"/>
                </a:highlight>
                <a:latin typeface="Consolas" panose="020B0609020204030204" pitchFamily="49" charset="0"/>
              </a:rPr>
              <a:t>handData.Dispose</a:t>
            </a:r>
            <a:r>
              <a:rPr lang="en-US" sz="1050" dirty="0">
                <a:solidFill>
                  <a:srgbClr val="000000"/>
                </a:solidFill>
                <a:highlight>
                  <a:srgbClr val="FFFFFF"/>
                </a:highlight>
                <a:latin typeface="Consolas" panose="020B0609020204030204" pitchFamily="49" charset="0"/>
              </a:rPr>
              <a:t>();</a:t>
            </a:r>
          </a:p>
          <a:p>
            <a:pPr marL="234950"/>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err="1" smtClean="0">
                <a:solidFill>
                  <a:srgbClr val="000000"/>
                </a:solidFill>
                <a:highlight>
                  <a:srgbClr val="FFFFFF"/>
                </a:highlight>
                <a:latin typeface="Consolas" panose="020B0609020204030204" pitchFamily="49" charset="0"/>
              </a:rPr>
              <a:t>handAnalyzer.Dispose</a:t>
            </a: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err="1" smtClean="0">
                <a:solidFill>
                  <a:srgbClr val="000000"/>
                </a:solidFill>
                <a:highlight>
                  <a:srgbClr val="FFFFFF"/>
                </a:highlight>
                <a:latin typeface="Consolas" panose="020B0609020204030204" pitchFamily="49" charset="0"/>
              </a:rPr>
              <a:t>sm.ReleaseFrame</a:t>
            </a:r>
            <a:r>
              <a:rPr lang="en-US" sz="1050" dirty="0" smtClean="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a:t>
            </a:r>
            <a:endParaRPr lang="en-US" sz="1050" dirty="0">
              <a:latin typeface="Courier New" panose="02070309020205020404" pitchFamily="49" charset="0"/>
              <a:cs typeface="Courier New" panose="02070309020205020404" pitchFamily="49" charset="0"/>
            </a:endParaRPr>
          </a:p>
        </p:txBody>
      </p:sp>
      <p:sp>
        <p:nvSpPr>
          <p:cNvPr id="10" name="Title 1"/>
          <p:cNvSpPr>
            <a:spLocks noGrp="1"/>
          </p:cNvSpPr>
          <p:nvPr>
            <p:ph type="title"/>
          </p:nvPr>
        </p:nvSpPr>
        <p:spPr/>
        <p:txBody>
          <a:bodyPr/>
          <a:lstStyle/>
          <a:p>
            <a:pPr lvl="0"/>
            <a:r>
              <a:rPr lang="en-US" dirty="0" smtClean="0"/>
              <a:t>Hand Module Processing Loop</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9</a:t>
            </a:fld>
            <a:endParaRPr lang="en-US">
              <a:solidFill>
                <a:srgbClr val="FFFFFF"/>
              </a:solidFill>
            </a:endParaRPr>
          </a:p>
        </p:txBody>
      </p:sp>
      <p:cxnSp>
        <p:nvCxnSpPr>
          <p:cNvPr id="11" name="Straight Connector 10"/>
          <p:cNvCxnSpPr/>
          <p:nvPr/>
        </p:nvCxnSpPr>
        <p:spPr>
          <a:xfrm flipV="1">
            <a:off x="-8238" y="737801"/>
            <a:ext cx="6949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4"/>
          <p:cNvSpPr txBox="1">
            <a:spLocks/>
          </p:cNvSpPr>
          <p:nvPr/>
        </p:nvSpPr>
        <p:spPr>
          <a:xfrm>
            <a:off x="7427891" y="1097713"/>
            <a:ext cx="4341091" cy="1926841"/>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800" b="1" dirty="0" smtClean="0"/>
              <a:t>Every frame:</a:t>
            </a:r>
          </a:p>
          <a:p>
            <a:pPr marL="517525" indent="-231775">
              <a:spcBef>
                <a:spcPts val="0"/>
              </a:spcBef>
              <a:buFont typeface="Courier New" panose="02070309020205020404" pitchFamily="49" charset="0"/>
              <a:buChar char="o"/>
            </a:pPr>
            <a:r>
              <a:rPr lang="en-US" sz="1800" dirty="0" smtClean="0"/>
              <a:t>Acquire the frame</a:t>
            </a:r>
          </a:p>
          <a:p>
            <a:pPr marL="517525" indent="-231775">
              <a:spcBef>
                <a:spcPts val="0"/>
              </a:spcBef>
              <a:buFont typeface="Courier New" panose="02070309020205020404" pitchFamily="49" charset="0"/>
              <a:buChar char="o"/>
            </a:pPr>
            <a:r>
              <a:rPr lang="en-US" sz="1800" dirty="0" smtClean="0"/>
              <a:t>Update the hand data</a:t>
            </a:r>
          </a:p>
          <a:p>
            <a:pPr marL="517525" indent="-231775">
              <a:spcBef>
                <a:spcPts val="0"/>
              </a:spcBef>
              <a:buFont typeface="Courier New" panose="02070309020205020404" pitchFamily="49" charset="0"/>
              <a:buChar char="o"/>
            </a:pPr>
            <a:r>
              <a:rPr lang="en-US" sz="1800" dirty="0"/>
              <a:t>Query </a:t>
            </a:r>
            <a:r>
              <a:rPr lang="en-US" sz="1800" dirty="0" smtClean="0"/>
              <a:t>the data (stored in IHand)</a:t>
            </a:r>
            <a:endParaRPr lang="en-US" sz="1800" dirty="0"/>
          </a:p>
          <a:p>
            <a:pPr marL="517525" indent="-231775">
              <a:spcBef>
                <a:spcPts val="0"/>
              </a:spcBef>
              <a:buFont typeface="Courier New" panose="02070309020205020404" pitchFamily="49" charset="0"/>
              <a:buChar char="o"/>
            </a:pPr>
            <a:r>
              <a:rPr lang="en-US" sz="1800" dirty="0"/>
              <a:t>P</a:t>
            </a:r>
            <a:r>
              <a:rPr lang="en-US" sz="1800" dirty="0" smtClean="0"/>
              <a:t>rocess the data</a:t>
            </a:r>
          </a:p>
          <a:p>
            <a:pPr marL="517525" indent="-231775">
              <a:spcBef>
                <a:spcPts val="0"/>
              </a:spcBef>
              <a:buFont typeface="Courier New" panose="02070309020205020404" pitchFamily="49" charset="0"/>
              <a:buChar char="o"/>
            </a:pPr>
            <a:r>
              <a:rPr lang="en-US" sz="1800" dirty="0" smtClean="0"/>
              <a:t>Release the frame</a:t>
            </a:r>
            <a:endParaRPr lang="en-US" sz="1800" dirty="0"/>
          </a:p>
        </p:txBody>
      </p:sp>
    </p:spTree>
    <p:extLst>
      <p:ext uri="{BB962C8B-B14F-4D97-AF65-F5344CB8AC3E}">
        <p14:creationId xmlns:p14="http://schemas.microsoft.com/office/powerpoint/2010/main" val="112681002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intel_PPT_LgtTmplt_Stndrd_v12">
  <a:themeElements>
    <a:clrScheme name="IntelColors">
      <a:dk1>
        <a:srgbClr val="061922"/>
      </a:dk1>
      <a:lt1>
        <a:srgbClr val="FFFFFF"/>
      </a:lt1>
      <a:dk2>
        <a:srgbClr val="939598"/>
      </a:dk2>
      <a:lt2>
        <a:srgbClr val="B4BABD"/>
      </a:lt2>
      <a:accent1>
        <a:srgbClr val="0071C5"/>
      </a:accent1>
      <a:accent2>
        <a:srgbClr val="00AEEF"/>
      </a:accent2>
      <a:accent3>
        <a:srgbClr val="004280"/>
      </a:accent3>
      <a:accent4>
        <a:srgbClr val="FFDA00"/>
      </a:accent4>
      <a:accent5>
        <a:srgbClr val="A6CE39"/>
      </a:accent5>
      <a:accent6>
        <a:srgbClr val="FDB813"/>
      </a:accent6>
      <a:hlink>
        <a:srgbClr val="0071C5"/>
      </a:hlink>
      <a:folHlink>
        <a:srgbClr val="00AEE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2000" b="1" smtClean="0">
            <a:solidFill>
              <a:schemeClr val="tx1"/>
            </a:solidFill>
            <a:latin typeface="Neo Sans Intel" pitchFamily="34" charset="0"/>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ES2014 CPE template.pptx" id="{4CFFBF22-DD42-472C-AD4A-59A66F86628E}" vid="{DAB68939-83D7-449D-B2A9-5F95831D38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SES2014 CPE template</Template>
  <TotalTime>16973</TotalTime>
  <Words>7705</Words>
  <Application>Microsoft Office PowerPoint</Application>
  <PresentationFormat>Widescreen</PresentationFormat>
  <Paragraphs>1320</Paragraphs>
  <Slides>55</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ＭＳ ゴシック</vt:lpstr>
      <vt:lpstr>MS PGothic</vt:lpstr>
      <vt:lpstr>Arial</vt:lpstr>
      <vt:lpstr>Calibri</vt:lpstr>
      <vt:lpstr>Consolas</vt:lpstr>
      <vt:lpstr>Courier New</vt:lpstr>
      <vt:lpstr>Neo Sans Intel</vt:lpstr>
      <vt:lpstr>Neo Sans Intel Light</vt:lpstr>
      <vt:lpstr>Neo Sans Intel Medium</vt:lpstr>
      <vt:lpstr>Verdana</vt:lpstr>
      <vt:lpstr>Wingdings</vt:lpstr>
      <vt:lpstr>intel_PPT_LgtTmplt_Stndrd_v12</vt:lpstr>
      <vt:lpstr>Bryan Mackenzie </vt:lpstr>
      <vt:lpstr>Gesture Training: Agenda</vt:lpstr>
      <vt:lpstr>Module Structure</vt:lpstr>
      <vt:lpstr>Module Structure </vt:lpstr>
      <vt:lpstr>Hand Module</vt:lpstr>
      <vt:lpstr>Hand Module Structure</vt:lpstr>
      <vt:lpstr>Hand Module Setup</vt:lpstr>
      <vt:lpstr>Hand Module Initialization</vt:lpstr>
      <vt:lpstr>Hand Module Processing Loop</vt:lpstr>
      <vt:lpstr>Hand Module: Acquire a Frame</vt:lpstr>
      <vt:lpstr>Hand Module: Hand Access Order</vt:lpstr>
      <vt:lpstr>Configuration</vt:lpstr>
      <vt:lpstr>Configuration: General </vt:lpstr>
      <vt:lpstr>Configuration: Alerts </vt:lpstr>
      <vt:lpstr>Configuration: Gestures </vt:lpstr>
      <vt:lpstr>Configuration: Tracking </vt:lpstr>
      <vt:lpstr>Configuration: Normalized Skeleton </vt:lpstr>
      <vt:lpstr>Output: Skeletal</vt:lpstr>
      <vt:lpstr>Output: Alerts</vt:lpstr>
      <vt:lpstr>Output: Gestures</vt:lpstr>
      <vt:lpstr>Event Handling</vt:lpstr>
      <vt:lpstr>Event Handlers </vt:lpstr>
      <vt:lpstr>Event Handlers: Approach</vt:lpstr>
      <vt:lpstr>Event Handlers: Implementation</vt:lpstr>
      <vt:lpstr>Event Handlers: Callback</vt:lpstr>
      <vt:lpstr>Event Handlers: Polling</vt:lpstr>
      <vt:lpstr>Tracking Modes</vt:lpstr>
      <vt:lpstr>Tracking: Overview</vt:lpstr>
      <vt:lpstr>Tracking: Skeletal</vt:lpstr>
      <vt:lpstr>Tracking: Skeletal Code</vt:lpstr>
      <vt:lpstr>Tracking: Extremities</vt:lpstr>
      <vt:lpstr>Tracking: Extremities Code</vt:lpstr>
      <vt:lpstr>Tracking: Gesture</vt:lpstr>
      <vt:lpstr>Tracking: Gesture Code</vt:lpstr>
      <vt:lpstr>Blob Module</vt:lpstr>
      <vt:lpstr>Configuration: Blob and Contour </vt:lpstr>
      <vt:lpstr>Overview: Blob and Contour</vt:lpstr>
      <vt:lpstr>Output: Blob</vt:lpstr>
      <vt:lpstr>Tracking: Blob Code</vt:lpstr>
      <vt:lpstr>Tracking: Contour Code</vt:lpstr>
      <vt:lpstr>Utilities</vt:lpstr>
      <vt:lpstr>Utilities: Data Smoothing</vt:lpstr>
      <vt:lpstr>Utilities: Smoothing Initialization</vt:lpstr>
      <vt:lpstr>Utilities: Smoothing Processing</vt:lpstr>
      <vt:lpstr>Utilities: Smoothing Dispose</vt:lpstr>
      <vt:lpstr>Best Practices</vt:lpstr>
      <vt:lpstr>Best Practices: When to apply</vt:lpstr>
      <vt:lpstr>Best Practices: Motion </vt:lpstr>
      <vt:lpstr>Best Practices: Configuration</vt:lpstr>
      <vt:lpstr>Best Practices: Tracking</vt:lpstr>
      <vt:lpstr>Best Practices: Interface</vt:lpstr>
      <vt:lpstr>Backup</vt:lpstr>
      <vt:lpstr>Gesture Training: Agenda</vt:lpstr>
      <vt:lpstr>Requirements</vt:lpstr>
      <vt:lpstr>Requirements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Module API  PerC support Ramp Up</dc:title>
  <dc:creator>Eshar, Dagan</dc:creator>
  <cp:lastModifiedBy>Bryan</cp:lastModifiedBy>
  <cp:revision>1121</cp:revision>
  <dcterms:created xsi:type="dcterms:W3CDTF">2014-05-17T19:38:49Z</dcterms:created>
  <dcterms:modified xsi:type="dcterms:W3CDTF">2015-04-08T23:46:26Z</dcterms:modified>
</cp:coreProperties>
</file>